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Old Standard TT" panose="020B0604020202020204"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230931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lipartkid.com/white-dove-clipar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cogs.org/cogs-constitution" TargetMode="External"/><Relationship Id="rId13" Type="http://schemas.openxmlformats.org/officeDocument/2006/relationships/hyperlink" Target="https://olms.dol-esa.gov/query/getOrgQry.do" TargetMode="External"/><Relationship Id="rId18" Type="http://schemas.openxmlformats.org/officeDocument/2006/relationships/hyperlink" Target="http://careers.ucsc.edu/student/StudentEmploymentPolicies.html#fica" TargetMode="External"/><Relationship Id="rId3" Type="http://schemas.openxmlformats.org/officeDocument/2006/relationships/hyperlink" Target="http://seiufacultyforward.org/graduate-students-are-forming-a-union-question-and-answers/" TargetMode="External"/><Relationship Id="rId7" Type="http://schemas.openxmlformats.org/officeDocument/2006/relationships/hyperlink" Target="http://www.uaw4121.org/about/faqs/#q13" TargetMode="External"/><Relationship Id="rId12" Type="http://schemas.openxmlformats.org/officeDocument/2006/relationships/hyperlink" Target="http://l.facebook.com/l.php?u=http://www.seiu509.org/category/higher-education/&amp;h=sAQFjNdkgAQEy9pdBl3tapwaqDz_t5LO3GHuJEjept5yTAQ&amp;enc=AZPTrYO87hF-B8mASCuuw1G8QLr1v2Oti5fIKDXePU6zw6Vhl7P-ucZXSEcBRT5SvLUc4_nDVi4JThTsA5ryci2l-VatVB-67BSGrfiQfXtXCgDaZR2RXH_Jt-aAhE-0xqL5YJVK39JvemS_xaLkfvwr4UtU52r_Eh22uFW-iN4byw&amp;s=1" TargetMode="External"/><Relationship Id="rId17" Type="http://schemas.openxmlformats.org/officeDocument/2006/relationships/hyperlink" Target="http://careers.ucsc.edu/staff/StudentFICAGuidelines1.pdf" TargetMode="External"/><Relationship Id="rId2" Type="http://schemas.openxmlformats.org/officeDocument/2006/relationships/slide" Target="../slides/slide11.xml"/><Relationship Id="rId16" Type="http://schemas.openxmlformats.org/officeDocument/2006/relationships/hyperlink" Target="http://www.makingabetternyu.org/gsocuaw/2016/07/18/faqs-what-to-do-about-nyus-faulty-fica-taxes/" TargetMode="External"/><Relationship Id="rId1" Type="http://schemas.openxmlformats.org/officeDocument/2006/relationships/notesMaster" Target="../notesMasters/notesMaster1.xml"/><Relationship Id="rId6" Type="http://schemas.openxmlformats.org/officeDocument/2006/relationships/hyperlink" Target="http://www.makingabetternyu.org/gsocuaw/for-grad-workers/" TargetMode="External"/><Relationship Id="rId11" Type="http://schemas.openxmlformats.org/officeDocument/2006/relationships/hyperlink" Target="http://l.facebook.com/l.php?u=http://cogs.org/contract-faqs&amp;h=kAQGIXYgSAQELoKLxEk9esPIecMpUy1CRIQVN0kCd_psKgQ&amp;enc=AZM4kCfoyNNGTAj9v2XpeK5akB-YFLZM6qgLh0DIxXhosdOPy1JbAcJKntKvtnKqOO95YF9ubw3FwRmUGWj-yYT9iKjvL8WTySUBQwiApff0vR9lakGKac5Z_16c9TMEvyVmzIJAJdkzsDs8-2ODuexr5WgMqg_E2OEq3jM7QZt8OA&amp;s=1" TargetMode="External"/><Relationship Id="rId5" Type="http://schemas.openxmlformats.org/officeDocument/2006/relationships/hyperlink" Target="http://harvardgradunion.org/frequently-asked-questions/" TargetMode="External"/><Relationship Id="rId15" Type="http://schemas.openxmlformats.org/officeDocument/2006/relationships/hyperlink" Target="https://www.irs.gov/pub/irs-drop/rp-05-11.pdf" TargetMode="External"/><Relationship Id="rId10" Type="http://schemas.openxmlformats.org/officeDocument/2006/relationships/hyperlink" Target="http://apps.nlrb.gov/link/document.aspx/09031d458201e5cd" TargetMode="External"/><Relationship Id="rId4" Type="http://schemas.openxmlformats.org/officeDocument/2006/relationships/hyperlink" Target="https://dukegradunion.org/faq/" TargetMode="External"/><Relationship Id="rId9" Type="http://schemas.openxmlformats.org/officeDocument/2006/relationships/hyperlink" Target="http://l.facebook.com/l.php?u=http://apps.nlrb.gov/link/document.aspx/09031d458202054f&amp;h=kAQGIXYgSAQHQdg5amDOUouxhvTNLEmpsxCOdZO2Ts-IriA&amp;enc=AZNqLQrwAD4NcQrfBt9qbvwHaz9EfmkhRFfSFhWVTKngfL56jAMlbtO8fc4NCa8bpPPeJCa_TBfS0ZQLdZAWkWTIU2pe9R3gE6USS2IsxLEvfRPe0G2DsRlBXfCv1P4oVqJAgqVo85CvQjcwzKSI3SymOtJi2049gGp33YhoXn7xEQ&amp;s=1" TargetMode="External"/><Relationship Id="rId14" Type="http://schemas.openxmlformats.org/officeDocument/2006/relationships/hyperlink" Target="https://www.unionfacts.com/lu/511865/SEIU/509/#basic-tab"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rnellsun.com/2016/11/13/graduate-students-cgsu-coerces-members-with-emotional-blackmai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seiuexposed.com/crime-and-corruption/#.WC3spbVhBHc"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unionfacts.com/union/Service_Employees" TargetMode="External"/><Relationship Id="rId3" Type="http://schemas.openxmlformats.org/officeDocument/2006/relationships/hyperlink" Target="https://www.unionfacts.com/union/Service_Employees#ulp-tab" TargetMode="External"/><Relationship Id="rId7" Type="http://schemas.openxmlformats.org/officeDocument/2006/relationships/hyperlink" Target="https://www.unionfacts.com/union/Service_Employees#membership-tab"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unionfacts.com/union/Service_Employees#spending-tab" TargetMode="External"/><Relationship Id="rId5" Type="http://schemas.openxmlformats.org/officeDocument/2006/relationships/hyperlink" Target="https://www.unionfacts.com/union/Service_Employees#political-tab" TargetMode="External"/><Relationship Id="rId4" Type="http://schemas.openxmlformats.org/officeDocument/2006/relationships/hyperlink" Target="https://www.unionfacts.com/union/Service_Employees#rd-tab" TargetMode="External"/><Relationship Id="rId9" Type="http://schemas.openxmlformats.org/officeDocument/2006/relationships/hyperlink" Target="http://www.seiuexposed.com/crime-and-corruption/#.WC3spbVhBHc"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3.amazonaws.com/convdocs.seiumedia.net/documents/constitution.pdf?mtime=20160421115446"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unionfacts.com/union/Service_Employees#spending-tab" TargetMode="External"/><Relationship Id="rId4" Type="http://schemas.openxmlformats.org/officeDocument/2006/relationships/hyperlink" Target="http://www.redstate.com/laborunionreport/2012/02/24/seiu-organizing-tactics-include-intimidation-and-lying-to-workers-company-alleg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adschool.duke.edu/sites/default/files/documents/tuition_fees_stipend_schedule_academic_year_2016-17.pdf"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urldefense.proofpoint.com/v2/url?u=http-3A__www.wendychao.com_science_stipends_2009-2D10.html&amp;d=CwMFaQ&amp;c=imBPVzF25OnBgGmVOlcsiEgHoG1i6YHLR0Sj_gZ4adc&amp;r=cdBMaXxH9S2JdcqjfqhkQQ&amp;m=u8RUAB2ABqohzuWpNwbvhr8K32KPI3sS_AqVDR86_4Q&amp;s=9VntW25EsJ309Y0j1FSmOtWk5clbdx-Q9rekA_ViQWM&amp;e=" TargetMode="External"/><Relationship Id="rId4" Type="http://schemas.openxmlformats.org/officeDocument/2006/relationships/hyperlink" Target="https://gradschool.duke.edu/sites/default/files/documents/tuition_fees_stipend_schedule_academic_year_2014-15.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estplaces.net/cost_of_living/city/north_carolina/durha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urhamchamber.org/quality-of-life/cost-of-liv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groups/studentsagainstdukeunionization/?ref=nf_target&amp;fref=n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mailto:students.against.union@gmail.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aborpains.org/2016/07/22/seiu-faces-largest-decertification-vote-in-histo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dailycaller.com/2016/07/18/exclusive-minnesota-union-faces-largest-decertification-vote-in-histo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adschool.duke.edu/academics/programs-degree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nionization.provost.columbia.edu/content/be-informed" TargetMode="External"/><Relationship Id="rId4" Type="http://schemas.openxmlformats.org/officeDocument/2006/relationships/hyperlink" Target="http://www.thejewishweek.com/news/new-york/bds-move-nyu-tears-apart-student-un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www.nrtw.org" TargetMode="External"/><Relationship Id="rId7" Type="http://schemas.openxmlformats.org/officeDocument/2006/relationships/hyperlink" Target="http://www.nrtw.org/required-join-pay-privat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nuhw.org/seius-bogus-ratification-votes/" TargetMode="External"/><Relationship Id="rId5" Type="http://schemas.openxmlformats.org/officeDocument/2006/relationships/hyperlink" Target="http://www.csuohio.edu/organizations/seiu1199/FAQ.html" TargetMode="External"/><Relationship Id="rId4" Type="http://schemas.openxmlformats.org/officeDocument/2006/relationships/hyperlink" Target="https://unionization.provost.columbia.edu/content/be-informe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ionization.provost.columbia.edu/content/be-informe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nytimes.com/2005/11/10/nyregion/graduate-teaching-assistants-go-on-strike-against-nyu.html?_r=0" TargetMode="External"/><Relationship Id="rId4" Type="http://schemas.openxmlformats.org/officeDocument/2006/relationships/hyperlink" Target="http://inthesetimes.com/working/entry/17410/nyu_grad_students_strik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Dove clipart </a:t>
            </a:r>
            <a:r>
              <a:rPr lang="en" u="sng">
                <a:solidFill>
                  <a:schemeClr val="hlink"/>
                </a:solidFill>
                <a:latin typeface="Times New Roman"/>
                <a:ea typeface="Times New Roman"/>
                <a:cs typeface="Times New Roman"/>
                <a:sym typeface="Times New Roman"/>
                <a:hlinkClick r:id="rId3"/>
              </a:rPr>
              <a:t>http://www.clipartkid.com/white-dove-cliparts/</a:t>
            </a:r>
            <a:r>
              <a:rPr lang="en">
                <a:latin typeface="Times New Roman"/>
                <a:ea typeface="Times New Roman"/>
                <a:cs typeface="Times New Roman"/>
                <a:sym typeface="Times New Roman"/>
              </a:rPr>
              <a:t> </a:t>
            </a:r>
          </a:p>
        </p:txBody>
      </p:sp>
    </p:spTree>
    <p:extLst>
      <p:ext uri="{BB962C8B-B14F-4D97-AF65-F5344CB8AC3E}">
        <p14:creationId xmlns:p14="http://schemas.microsoft.com/office/powerpoint/2010/main" val="242657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1"/>
              </a:buClr>
              <a:buSzPct val="91666"/>
              <a:buFont typeface="Arial"/>
              <a:buNone/>
            </a:pPr>
            <a:endParaRPr sz="1200">
              <a:solidFill>
                <a:schemeClr val="dk1"/>
              </a:solidFill>
              <a:latin typeface="Old Standard TT"/>
              <a:ea typeface="Old Standard TT"/>
              <a:cs typeface="Old Standard TT"/>
              <a:sym typeface="Old Standard TT"/>
            </a:endParaRPr>
          </a:p>
          <a:p>
            <a:pPr lvl="0" rtl="0">
              <a:spcBef>
                <a:spcPts val="0"/>
              </a:spcBef>
              <a:buNone/>
            </a:pPr>
            <a:endParaRPr/>
          </a:p>
        </p:txBody>
      </p:sp>
    </p:spTree>
    <p:extLst>
      <p:ext uri="{BB962C8B-B14F-4D97-AF65-F5344CB8AC3E}">
        <p14:creationId xmlns:p14="http://schemas.microsoft.com/office/powerpoint/2010/main" val="363845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500"/>
              </a:spcBef>
              <a:spcAft>
                <a:spcPts val="500"/>
              </a:spcAft>
              <a:buClr>
                <a:schemeClr val="dk1"/>
              </a:buClr>
              <a:buSzPct val="100000"/>
              <a:buFont typeface="Arial"/>
              <a:buNone/>
            </a:pPr>
            <a:r>
              <a:rPr lang="en" sz="1050">
                <a:solidFill>
                  <a:srgbClr val="1D2129"/>
                </a:solidFill>
                <a:highlight>
                  <a:srgbClr val="FFFFFF"/>
                </a:highlight>
              </a:rPr>
              <a:t>T</a:t>
            </a:r>
            <a:r>
              <a:rPr lang="en" sz="1200">
                <a:solidFill>
                  <a:srgbClr val="1D2129"/>
                </a:solidFill>
                <a:highlight>
                  <a:srgbClr val="FFFFFF"/>
                </a:highlight>
                <a:latin typeface="Times New Roman"/>
                <a:ea typeface="Times New Roman"/>
                <a:cs typeface="Times New Roman"/>
                <a:sym typeface="Times New Roman"/>
              </a:rPr>
              <a:t>he reclassification of graduate students as employees can result in a loss of our current IRS FICA exemption status. </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We could therefore be required to pay Social Security (6.2%) and Medicare taxes (1.45%)</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If we do some quick math for a generic grad student on a 29,000 dollar stipend, single with no dependents and the standard deductions, after a union formed they would have to pay an extra $2,218 per year in FICA taxes as a consequence. For us to take home the same amount after a union, our base pay would have to increase 10.6%!! </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Note that this isn’t even taking into account union dues, which would be another burden for the students who decided to be union members.</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a:t>
            </a:r>
          </a:p>
          <a:p>
            <a:pPr lvl="0" rtl="0">
              <a:lnSpc>
                <a:spcPct val="115000"/>
              </a:lnSpc>
              <a:spcBef>
                <a:spcPts val="500"/>
              </a:spcBef>
              <a:spcAft>
                <a:spcPts val="500"/>
              </a:spcAft>
              <a:buClr>
                <a:schemeClr val="dk1"/>
              </a:buClr>
              <a:buSzPct val="91666"/>
              <a:buFont typeface="Arial"/>
              <a:buNone/>
            </a:pPr>
            <a:r>
              <a:rPr lang="en" sz="1200" u="sng">
                <a:solidFill>
                  <a:srgbClr val="1D2129"/>
                </a:solidFill>
                <a:highlight>
                  <a:srgbClr val="FFFFFF"/>
                </a:highlight>
                <a:latin typeface="Times New Roman"/>
                <a:ea typeface="Times New Roman"/>
                <a:cs typeface="Times New Roman"/>
                <a:sym typeface="Times New Roman"/>
              </a:rPr>
              <a:t>DETAILED OVERVIEW WITH REFERENCES</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The reclassification of graduate students as employees will result in a loss of our current IRS FICA exemption status. See their 9167 publication for more information. Therefore, we could be required to pay Social Security (6.2%) and Medicare taxes (1.45%, on a $29k stipend that equates to $2218 in taxes you will now need to pay). While I personally never like to advocate for not paying taxes, it is important to include this change in IRS status, and the implications that come with it, in the evaluation of the potential financial benefits (or pitfalls) that can come from joining a union (see the IRS safe harbor standard (ref 13), section 2(.03), sect. 6(.03) &amp; 6(.04) – 6.03 is the most important section). Note: international students are excluded from FICA but may have changes in visa statuses if they are considered employees instead of students.</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Quick math (single, 0 dependents, 29k stipend, std deductions) </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Current Take Home: $25,429 (Fed 2333; State 1236 ; FICA 0)</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Post Union Take Home: $23,211 (Fed 2333; State 1236; FICA 2218)</a:t>
            </a:r>
          </a:p>
          <a:p>
            <a:pPr lvl="0" rt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Required increase in base pay to equal current take home: 10.6% $32,100</a:t>
            </a:r>
          </a:p>
          <a:p>
            <a:pPr lvl="0">
              <a:lnSpc>
                <a:spcPct val="115000"/>
              </a:lnSpc>
              <a:spcBef>
                <a:spcPts val="500"/>
              </a:spcBef>
              <a:spcAft>
                <a:spcPts val="500"/>
              </a:spcAft>
              <a:buClr>
                <a:schemeClr val="dk1"/>
              </a:buClr>
              <a:buSzPct val="91666"/>
              <a:buFont typeface="Arial"/>
              <a:buNone/>
            </a:pPr>
            <a:r>
              <a:rPr lang="en" sz="1200">
                <a:solidFill>
                  <a:srgbClr val="1D2129"/>
                </a:solidFill>
                <a:highlight>
                  <a:srgbClr val="FFFFFF"/>
                </a:highlight>
                <a:latin typeface="Times New Roman"/>
                <a:ea typeface="Times New Roman"/>
                <a:cs typeface="Times New Roman"/>
                <a:sym typeface="Times New Roman"/>
              </a:rPr>
              <a:t>(Note that this is just gross income; this does not account for losses in tuition benefits, the inclusion of union dues, etc. when calculating net income)</a:t>
            </a:r>
          </a:p>
          <a:p>
            <a:pPr lvl="0" rtl="0">
              <a:lnSpc>
                <a:spcPct val="115000"/>
              </a:lnSpc>
              <a:spcBef>
                <a:spcPts val="500"/>
              </a:spcBef>
              <a:spcAft>
                <a:spcPts val="500"/>
              </a:spcAft>
              <a:buNone/>
            </a:pPr>
            <a:r>
              <a:rPr lang="en" sz="1200">
                <a:solidFill>
                  <a:srgbClr val="1D2129"/>
                </a:solidFill>
                <a:highlight>
                  <a:srgbClr val="FFFFFF"/>
                </a:highlight>
                <a:latin typeface="Times New Roman"/>
                <a:ea typeface="Times New Roman"/>
                <a:cs typeface="Times New Roman"/>
                <a:sym typeface="Times New Roman"/>
              </a:rPr>
              <a:t>To avoid any assertion that this last point is fear mongering, look at this blog post on NYU UAW (ref 14). While the blog authors claim NYU is ‘faulty’ in withholding for FICA, the wording within IRS documents can be interpreted as this outcome being a real possibility. Additionally, UCSC has conditions in which Ph.D. students with 80% or greater appointment are subject to FICA (ref 15) taxation (taken from UCSC student employment policy website (ref 16)). For the technocrats, this is due to the IRS broad wording in 6.03, which states, “…full-time employee [status] is based on the employer’s standards and practices.” Therefore, it is important to emphasize that the costs very well may outweigh the benefits in our case.</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References: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a:t>
            </a:r>
            <a:r>
              <a:rPr lang="en" sz="1200">
                <a:solidFill>
                  <a:schemeClr val="dk1"/>
                </a:solidFill>
                <a:latin typeface="Times New Roman"/>
                <a:ea typeface="Times New Roman"/>
                <a:cs typeface="Times New Roman"/>
                <a:sym typeface="Times New Roman"/>
                <a:hlinkClick r:id="rId3"/>
              </a:rPr>
              <a:t> </a:t>
            </a:r>
            <a:r>
              <a:rPr lang="en" sz="1200" u="sng">
                <a:solidFill>
                  <a:schemeClr val="hlink"/>
                </a:solidFill>
                <a:latin typeface="Times New Roman"/>
                <a:ea typeface="Times New Roman"/>
                <a:cs typeface="Times New Roman"/>
                <a:sym typeface="Times New Roman"/>
                <a:hlinkClick r:id="rId3"/>
              </a:rPr>
              <a:t>http://seiufacultyforward.org/graduate-students-are-formin…/</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2:</a:t>
            </a:r>
            <a:r>
              <a:rPr lang="en" sz="1200">
                <a:solidFill>
                  <a:schemeClr val="dk1"/>
                </a:solidFill>
                <a:latin typeface="Times New Roman"/>
                <a:ea typeface="Times New Roman"/>
                <a:cs typeface="Times New Roman"/>
                <a:sym typeface="Times New Roman"/>
                <a:hlinkClick r:id="rId4"/>
              </a:rPr>
              <a:t> </a:t>
            </a:r>
            <a:r>
              <a:rPr lang="en" sz="1200" u="sng">
                <a:solidFill>
                  <a:schemeClr val="hlink"/>
                </a:solidFill>
                <a:latin typeface="Times New Roman"/>
                <a:ea typeface="Times New Roman"/>
                <a:cs typeface="Times New Roman"/>
                <a:sym typeface="Times New Roman"/>
                <a:hlinkClick r:id="rId4"/>
              </a:rPr>
              <a:t>https://dukegradunion.org/faq/</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3:</a:t>
            </a:r>
            <a:r>
              <a:rPr lang="en" sz="1200">
                <a:solidFill>
                  <a:schemeClr val="dk1"/>
                </a:solidFill>
                <a:latin typeface="Times New Roman"/>
                <a:ea typeface="Times New Roman"/>
                <a:cs typeface="Times New Roman"/>
                <a:sym typeface="Times New Roman"/>
                <a:hlinkClick r:id="rId5"/>
              </a:rPr>
              <a:t> </a:t>
            </a:r>
            <a:r>
              <a:rPr lang="en" sz="1200" u="sng">
                <a:solidFill>
                  <a:schemeClr val="hlink"/>
                </a:solidFill>
                <a:latin typeface="Times New Roman"/>
                <a:ea typeface="Times New Roman"/>
                <a:cs typeface="Times New Roman"/>
                <a:sym typeface="Times New Roman"/>
                <a:hlinkClick r:id="rId5"/>
              </a:rPr>
              <a:t>http://harvardgradunion.org/frequently-asked-questions/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4:</a:t>
            </a:r>
            <a:r>
              <a:rPr lang="en" sz="1200">
                <a:solidFill>
                  <a:schemeClr val="dk1"/>
                </a:solidFill>
                <a:latin typeface="Times New Roman"/>
                <a:ea typeface="Times New Roman"/>
                <a:cs typeface="Times New Roman"/>
                <a:sym typeface="Times New Roman"/>
                <a:hlinkClick r:id="rId6"/>
              </a:rPr>
              <a:t> </a:t>
            </a:r>
            <a:r>
              <a:rPr lang="en" sz="1200" u="sng">
                <a:solidFill>
                  <a:schemeClr val="hlink"/>
                </a:solidFill>
                <a:latin typeface="Times New Roman"/>
                <a:ea typeface="Times New Roman"/>
                <a:cs typeface="Times New Roman"/>
                <a:sym typeface="Times New Roman"/>
                <a:hlinkClick r:id="rId6"/>
              </a:rPr>
              <a:t>http://www.makingabetternyu.org/gsocuaw/for-grad-workers/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5:</a:t>
            </a:r>
            <a:r>
              <a:rPr lang="en" sz="1200">
                <a:solidFill>
                  <a:schemeClr val="dk1"/>
                </a:solidFill>
                <a:latin typeface="Times New Roman"/>
                <a:ea typeface="Times New Roman"/>
                <a:cs typeface="Times New Roman"/>
                <a:sym typeface="Times New Roman"/>
                <a:hlinkClick r:id="rId7"/>
              </a:rPr>
              <a:t> </a:t>
            </a:r>
            <a:r>
              <a:rPr lang="en" sz="1200" u="sng">
                <a:solidFill>
                  <a:schemeClr val="hlink"/>
                </a:solidFill>
                <a:latin typeface="Times New Roman"/>
                <a:ea typeface="Times New Roman"/>
                <a:cs typeface="Times New Roman"/>
                <a:sym typeface="Times New Roman"/>
                <a:hlinkClick r:id="rId7"/>
              </a:rPr>
              <a:t>http://www.uaw4121.org/about/faqs/#q13</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6:</a:t>
            </a:r>
            <a:r>
              <a:rPr lang="en" sz="1200">
                <a:solidFill>
                  <a:schemeClr val="dk1"/>
                </a:solidFill>
                <a:latin typeface="Times New Roman"/>
                <a:ea typeface="Times New Roman"/>
                <a:cs typeface="Times New Roman"/>
                <a:sym typeface="Times New Roman"/>
                <a:hlinkClick r:id="rId8"/>
              </a:rPr>
              <a:t> </a:t>
            </a:r>
            <a:r>
              <a:rPr lang="en" sz="1200" u="sng">
                <a:solidFill>
                  <a:schemeClr val="hlink"/>
                </a:solidFill>
                <a:latin typeface="Times New Roman"/>
                <a:ea typeface="Times New Roman"/>
                <a:cs typeface="Times New Roman"/>
                <a:sym typeface="Times New Roman"/>
                <a:hlinkClick r:id="rId8"/>
              </a:rPr>
              <a:t>http://cogs.org/cogs-constitution</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7:</a:t>
            </a:r>
            <a:r>
              <a:rPr lang="en" sz="1200">
                <a:solidFill>
                  <a:schemeClr val="dk1"/>
                </a:solidFill>
                <a:latin typeface="Times New Roman"/>
                <a:ea typeface="Times New Roman"/>
                <a:cs typeface="Times New Roman"/>
                <a:sym typeface="Times New Roman"/>
                <a:hlinkClick r:id="rId9"/>
              </a:rPr>
              <a:t> </a:t>
            </a:r>
            <a:r>
              <a:rPr lang="en" sz="1200" u="sng">
                <a:solidFill>
                  <a:schemeClr val="hlink"/>
                </a:solidFill>
                <a:latin typeface="Times New Roman"/>
                <a:ea typeface="Times New Roman"/>
                <a:cs typeface="Times New Roman"/>
                <a:sym typeface="Times New Roman"/>
                <a:hlinkClick r:id="rId9"/>
              </a:rPr>
              <a:t>http://apps.nlrb.gov/link/document.aspx/09031d458202054f</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8:</a:t>
            </a:r>
            <a:r>
              <a:rPr lang="en" sz="1200">
                <a:solidFill>
                  <a:schemeClr val="dk1"/>
                </a:solidFill>
                <a:latin typeface="Times New Roman"/>
                <a:ea typeface="Times New Roman"/>
                <a:cs typeface="Times New Roman"/>
                <a:sym typeface="Times New Roman"/>
                <a:hlinkClick r:id="rId10"/>
              </a:rPr>
              <a:t> </a:t>
            </a:r>
            <a:r>
              <a:rPr lang="en" sz="1200" u="sng">
                <a:solidFill>
                  <a:schemeClr val="hlink"/>
                </a:solidFill>
                <a:latin typeface="Times New Roman"/>
                <a:ea typeface="Times New Roman"/>
                <a:cs typeface="Times New Roman"/>
                <a:sym typeface="Times New Roman"/>
                <a:hlinkClick r:id="rId10"/>
              </a:rPr>
              <a:t>http://apps.nlrb.gov/link/document.aspx/09031d458201e5cd</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9:</a:t>
            </a:r>
            <a:r>
              <a:rPr lang="en" sz="1200">
                <a:solidFill>
                  <a:schemeClr val="dk1"/>
                </a:solidFill>
                <a:latin typeface="Times New Roman"/>
                <a:ea typeface="Times New Roman"/>
                <a:cs typeface="Times New Roman"/>
                <a:sym typeface="Times New Roman"/>
                <a:hlinkClick r:id="rId11"/>
              </a:rPr>
              <a:t> </a:t>
            </a:r>
            <a:r>
              <a:rPr lang="en" sz="1200" u="sng">
                <a:solidFill>
                  <a:schemeClr val="hlink"/>
                </a:solidFill>
                <a:latin typeface="Times New Roman"/>
                <a:ea typeface="Times New Roman"/>
                <a:cs typeface="Times New Roman"/>
                <a:sym typeface="Times New Roman"/>
                <a:hlinkClick r:id="rId11"/>
              </a:rPr>
              <a:t>http://cogs.org/contract-faqs</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10:</a:t>
            </a:r>
            <a:r>
              <a:rPr lang="en" sz="1200">
                <a:solidFill>
                  <a:schemeClr val="dk1"/>
                </a:solidFill>
                <a:latin typeface="Times New Roman"/>
                <a:ea typeface="Times New Roman"/>
                <a:cs typeface="Times New Roman"/>
                <a:sym typeface="Times New Roman"/>
                <a:hlinkClick r:id="rId12"/>
              </a:rPr>
              <a:t> </a:t>
            </a:r>
            <a:r>
              <a:rPr lang="en" sz="1200" u="sng">
                <a:solidFill>
                  <a:schemeClr val="hlink"/>
                </a:solidFill>
                <a:latin typeface="Times New Roman"/>
                <a:ea typeface="Times New Roman"/>
                <a:cs typeface="Times New Roman"/>
                <a:sym typeface="Times New Roman"/>
                <a:hlinkClick r:id="rId12"/>
              </a:rPr>
              <a:t>http://www.seiu509.org/category/higher-education/</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11:</a:t>
            </a:r>
            <a:r>
              <a:rPr lang="en" sz="1200">
                <a:solidFill>
                  <a:schemeClr val="dk1"/>
                </a:solidFill>
                <a:latin typeface="Times New Roman"/>
                <a:ea typeface="Times New Roman"/>
                <a:cs typeface="Times New Roman"/>
                <a:sym typeface="Times New Roman"/>
                <a:hlinkClick r:id="rId13"/>
              </a:rPr>
              <a:t> </a:t>
            </a:r>
            <a:r>
              <a:rPr lang="en" sz="1200" u="sng">
                <a:solidFill>
                  <a:schemeClr val="hlink"/>
                </a:solidFill>
                <a:latin typeface="Times New Roman"/>
                <a:ea typeface="Times New Roman"/>
                <a:cs typeface="Times New Roman"/>
                <a:sym typeface="Times New Roman"/>
                <a:hlinkClick r:id="rId13"/>
              </a:rPr>
              <a:t>https://olms.dol-esa.gov/query/getOrgQry.do</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12:</a:t>
            </a:r>
            <a:r>
              <a:rPr lang="en" sz="1200">
                <a:solidFill>
                  <a:schemeClr val="dk1"/>
                </a:solidFill>
                <a:latin typeface="Times New Roman"/>
                <a:ea typeface="Times New Roman"/>
                <a:cs typeface="Times New Roman"/>
                <a:sym typeface="Times New Roman"/>
                <a:hlinkClick r:id="rId14"/>
              </a:rPr>
              <a:t> </a:t>
            </a:r>
            <a:r>
              <a:rPr lang="en" sz="1200" u="sng">
                <a:solidFill>
                  <a:schemeClr val="hlink"/>
                </a:solidFill>
                <a:latin typeface="Times New Roman"/>
                <a:ea typeface="Times New Roman"/>
                <a:cs typeface="Times New Roman"/>
                <a:sym typeface="Times New Roman"/>
                <a:hlinkClick r:id="rId14"/>
              </a:rPr>
              <a:t>https://www.unionfacts.com/lu/511865/SEIU/509/#basic-tab</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13:</a:t>
            </a:r>
            <a:r>
              <a:rPr lang="en" sz="1200">
                <a:solidFill>
                  <a:schemeClr val="dk1"/>
                </a:solidFill>
                <a:latin typeface="Times New Roman"/>
                <a:ea typeface="Times New Roman"/>
                <a:cs typeface="Times New Roman"/>
                <a:sym typeface="Times New Roman"/>
                <a:hlinkClick r:id="rId15"/>
              </a:rPr>
              <a:t> </a:t>
            </a:r>
            <a:r>
              <a:rPr lang="en" sz="1200" u="sng">
                <a:solidFill>
                  <a:schemeClr val="hlink"/>
                </a:solidFill>
                <a:latin typeface="Times New Roman"/>
                <a:ea typeface="Times New Roman"/>
                <a:cs typeface="Times New Roman"/>
                <a:sym typeface="Times New Roman"/>
                <a:hlinkClick r:id="rId15"/>
              </a:rPr>
              <a:t>https://www.irs.gov/pub/irs-drop/rp-05-11.pdf</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14:</a:t>
            </a:r>
            <a:r>
              <a:rPr lang="en" sz="1200">
                <a:solidFill>
                  <a:schemeClr val="dk1"/>
                </a:solidFill>
                <a:latin typeface="Times New Roman"/>
                <a:ea typeface="Times New Roman"/>
                <a:cs typeface="Times New Roman"/>
                <a:sym typeface="Times New Roman"/>
                <a:hlinkClick r:id="rId16"/>
              </a:rPr>
              <a:t> </a:t>
            </a:r>
            <a:r>
              <a:rPr lang="en" sz="1200" u="sng">
                <a:solidFill>
                  <a:schemeClr val="hlink"/>
                </a:solidFill>
                <a:latin typeface="Times New Roman"/>
                <a:ea typeface="Times New Roman"/>
                <a:cs typeface="Times New Roman"/>
                <a:sym typeface="Times New Roman"/>
                <a:hlinkClick r:id="rId16"/>
              </a:rPr>
              <a:t>http://www.makingabetternyu.org/…/faqs-what-to-do-about-ny…/</a:t>
            </a:r>
          </a:p>
          <a:p>
            <a:pPr lvl="0" rt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15:</a:t>
            </a:r>
            <a:r>
              <a:rPr lang="en" sz="1200">
                <a:solidFill>
                  <a:schemeClr val="dk1"/>
                </a:solidFill>
                <a:latin typeface="Times New Roman"/>
                <a:ea typeface="Times New Roman"/>
                <a:cs typeface="Times New Roman"/>
                <a:sym typeface="Times New Roman"/>
                <a:hlinkClick r:id="rId17"/>
              </a:rPr>
              <a:t> </a:t>
            </a:r>
            <a:r>
              <a:rPr lang="en" sz="1200" u="sng">
                <a:solidFill>
                  <a:schemeClr val="hlink"/>
                </a:solidFill>
                <a:latin typeface="Times New Roman"/>
                <a:ea typeface="Times New Roman"/>
                <a:cs typeface="Times New Roman"/>
                <a:sym typeface="Times New Roman"/>
                <a:hlinkClick r:id="rId17"/>
              </a:rPr>
              <a:t>http://careers.ucsc.edu/staff/StudentFICAGuidelines1.pdf</a:t>
            </a:r>
          </a:p>
          <a:p>
            <a:pPr lvl="0">
              <a:lnSpc>
                <a:spcPct val="115000"/>
              </a:lnSpc>
              <a:spcBef>
                <a:spcPts val="500"/>
              </a:spcBef>
              <a:spcAft>
                <a:spcPts val="5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16:</a:t>
            </a:r>
            <a:r>
              <a:rPr lang="en" sz="1200">
                <a:solidFill>
                  <a:schemeClr val="dk1"/>
                </a:solidFill>
                <a:latin typeface="Times New Roman"/>
                <a:ea typeface="Times New Roman"/>
                <a:cs typeface="Times New Roman"/>
                <a:sym typeface="Times New Roman"/>
                <a:hlinkClick r:id="rId18"/>
              </a:rPr>
              <a:t> </a:t>
            </a:r>
            <a:r>
              <a:rPr lang="en" sz="1200" u="sng">
                <a:solidFill>
                  <a:schemeClr val="hlink"/>
                </a:solidFill>
                <a:latin typeface="Times New Roman"/>
                <a:ea typeface="Times New Roman"/>
                <a:cs typeface="Times New Roman"/>
                <a:sym typeface="Times New Roman"/>
                <a:hlinkClick r:id="rId18"/>
              </a:rPr>
              <a:t>http://careers.ucsc.edu/stu…/StudentEmploymentPolicies.html…</a:t>
            </a:r>
          </a:p>
          <a:p>
            <a:pPr lvl="0">
              <a:spcBef>
                <a:spcPts val="0"/>
              </a:spcBef>
              <a:buNone/>
            </a:pPr>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107817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latin typeface="Times New Roman"/>
                <a:ea typeface="Times New Roman"/>
                <a:cs typeface="Times New Roman"/>
                <a:sym typeface="Times New Roman"/>
              </a:rPr>
              <a:t>SEIU has no previous experience representing grad students. They are involved with the faculty union here, but that union is over 90% humanities faculty so it does not necessarily apply to the diverse graduate student population that SEIU plans to control at Duke. </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a:t>
            </a:r>
          </a:p>
          <a:p>
            <a:pPr lvl="0">
              <a:spcBef>
                <a:spcPts val="0"/>
              </a:spcBef>
              <a:buNone/>
            </a:pPr>
            <a:r>
              <a:rPr lang="en" sz="1200">
                <a:latin typeface="Times New Roman"/>
                <a:ea typeface="Times New Roman"/>
                <a:cs typeface="Times New Roman"/>
                <a:sym typeface="Times New Roman"/>
              </a:rPr>
              <a:t>Additional sources:</a:t>
            </a:r>
          </a:p>
          <a:p>
            <a:pPr lvl="0">
              <a:spcBef>
                <a:spcPts val="0"/>
              </a:spcBef>
              <a:buNone/>
            </a:pPr>
            <a:r>
              <a:rPr lang="en" sz="1200">
                <a:latin typeface="Times New Roman"/>
                <a:ea typeface="Times New Roman"/>
                <a:cs typeface="Times New Roman"/>
                <a:sym typeface="Times New Roman"/>
              </a:rPr>
              <a:t>Intimidation tactics at other universities as well </a:t>
            </a:r>
            <a:r>
              <a:rPr lang="en" sz="1200" u="sng">
                <a:solidFill>
                  <a:schemeClr val="accent5"/>
                </a:solidFill>
                <a:latin typeface="Times New Roman"/>
                <a:ea typeface="Times New Roman"/>
                <a:cs typeface="Times New Roman"/>
                <a:sym typeface="Times New Roman"/>
                <a:hlinkClick r:id="rId3"/>
              </a:rPr>
              <a:t>http://cornellsun.com/2016/11/13/graduate-students-cgsu-coerces-members-with-emotional-blackmail/</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Past history of SEIU: </a:t>
            </a:r>
            <a:r>
              <a:rPr lang="en" sz="1200" u="sng">
                <a:solidFill>
                  <a:schemeClr val="hlink"/>
                </a:solidFill>
                <a:latin typeface="Times New Roman"/>
                <a:ea typeface="Times New Roman"/>
                <a:cs typeface="Times New Roman"/>
                <a:sym typeface="Times New Roman"/>
                <a:hlinkClick r:id="rId4"/>
              </a:rPr>
              <a:t>http://www.seiuexposed.com/crime-and-corruption/#.WC3spbVhBHc</a:t>
            </a:r>
            <a:r>
              <a:rPr lang="en" sz="1200">
                <a:latin typeface="Times New Roman"/>
                <a:ea typeface="Times New Roman"/>
                <a:cs typeface="Times New Roman"/>
                <a:sym typeface="Times New Roman"/>
              </a:rPr>
              <a:t> </a:t>
            </a:r>
          </a:p>
          <a:p>
            <a:pPr lvl="0">
              <a:spcBef>
                <a:spcPts val="0"/>
              </a:spcBef>
              <a:buNone/>
            </a:pPr>
            <a:endParaRPr sz="1200">
              <a:latin typeface="Times New Roman"/>
              <a:ea typeface="Times New Roman"/>
              <a:cs typeface="Times New Roman"/>
              <a:sym typeface="Times New Roman"/>
            </a:endParaRPr>
          </a:p>
          <a:p>
            <a:pPr lvl="0">
              <a:spcBef>
                <a:spcPts val="0"/>
              </a:spcBef>
              <a:buNone/>
            </a:pPr>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327136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Times New Roman"/>
                <a:ea typeface="Times New Roman"/>
                <a:cs typeface="Times New Roman"/>
                <a:sym typeface="Times New Roman"/>
              </a:rPr>
              <a:t>SEIU has been one of the nation’s largest political entities for many years. Their campaign contributions are significantly larger than those from many famous big spenders like oil companies and tech firms. This organization is enormous, and we will be but a drop in the sand to them.</a:t>
            </a:r>
          </a:p>
          <a:p>
            <a:pPr lvl="0" rtl="0">
              <a:spcBef>
                <a:spcPts val="0"/>
              </a:spcBef>
              <a:buNone/>
            </a:pPr>
            <a:endParaRPr sz="120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More than $200M in campaign contributions since 1990 and more than $20M in lobbying since 1998 (source: Center for Responsive Politics)</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For comparison: SEIU has spent 10x as much as Exxon Mobil, and 3x as much as AT&amp;T in campaign contributions since 1990</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SEIU has had more than 870 decertification commissions filed against them</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Remember -- these can at the earliest be filed 3 years after the union forms!</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More than 6,000 unfair labor practice allegations have been made against SEIU regarding the union’s Duty of Fair Representation</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	These allegations each mean that a particular union local has felt SEIU has not fairly represented them and their interests in the collective bargaining of contracts</a:t>
            </a:r>
          </a:p>
          <a:p>
            <a:pPr lvl="0" indent="457200" rtl="0">
              <a:spcBef>
                <a:spcPts val="0"/>
              </a:spcBef>
              <a:buNone/>
            </a:pPr>
            <a:r>
              <a:rPr lang="en" sz="1200">
                <a:solidFill>
                  <a:schemeClr val="dk1"/>
                </a:solidFill>
                <a:latin typeface="Times New Roman"/>
                <a:ea typeface="Times New Roman"/>
                <a:cs typeface="Times New Roman"/>
                <a:sym typeface="Times New Roman"/>
              </a:rPr>
              <a:t>Many of these allegations have been from university employees, including at Brandeis, Harvard Business School, MIT, MIT Lincoln labs, Boston University, and WPI</a:t>
            </a:r>
          </a:p>
          <a:p>
            <a:pPr lvl="0" indent="387350" rtl="0">
              <a:spcBef>
                <a:spcPts val="0"/>
              </a:spcBef>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rtl="0">
              <a:spcBef>
                <a:spcPts val="0"/>
              </a:spcBef>
              <a:spcAft>
                <a:spcPts val="1600"/>
              </a:spcAft>
              <a:buNone/>
            </a:pPr>
            <a:r>
              <a:rPr lang="en" sz="1200">
                <a:solidFill>
                  <a:schemeClr val="dk1"/>
                </a:solidFill>
                <a:latin typeface="Times New Roman"/>
                <a:ea typeface="Times New Roman"/>
                <a:cs typeface="Times New Roman"/>
                <a:sym typeface="Times New Roman"/>
              </a:rPr>
              <a:t>580 allegations of coercive and threatening statements and/or harassment</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Past convictions of union leaders: mail fraud, embezzlement, false statements, tax evasion, perjury, theft</a:t>
            </a:r>
          </a:p>
          <a:p>
            <a:pPr lvl="0" rtl="0">
              <a:lnSpc>
                <a:spcPct val="115000"/>
              </a:lnSpc>
              <a:spcBef>
                <a:spcPts val="0"/>
              </a:spcBef>
              <a:buNone/>
            </a:pPr>
            <a:r>
              <a:rPr lang="en" sz="1200">
                <a:latin typeface="Times New Roman"/>
                <a:ea typeface="Times New Roman"/>
                <a:cs typeface="Times New Roman"/>
                <a:sym typeface="Times New Roman"/>
              </a:rPr>
              <a:t>-----------------------------------------------------------------------------------------------------------------------</a:t>
            </a:r>
          </a:p>
          <a:p>
            <a:pPr lvl="0">
              <a:spcBef>
                <a:spcPts val="0"/>
              </a:spcBef>
              <a:buNone/>
            </a:pPr>
            <a:r>
              <a:rPr lang="en" sz="1200">
                <a:latin typeface="Times New Roman"/>
                <a:ea typeface="Times New Roman"/>
                <a:cs typeface="Times New Roman"/>
                <a:sym typeface="Times New Roman"/>
              </a:rPr>
              <a:t>Convictions of SEIU ex-leaders: </a:t>
            </a:r>
          </a:p>
          <a:p>
            <a:pPr lvl="0" rtl="0">
              <a:spcBef>
                <a:spcPts val="0"/>
              </a:spcBef>
              <a:spcAft>
                <a:spcPts val="1600"/>
              </a:spcAft>
              <a:buNone/>
            </a:pPr>
            <a:r>
              <a:rPr lang="en" sz="1200">
                <a:solidFill>
                  <a:schemeClr val="dk1"/>
                </a:solidFill>
                <a:latin typeface="Times New Roman"/>
                <a:ea typeface="Times New Roman"/>
                <a:cs typeface="Times New Roman"/>
                <a:sym typeface="Times New Roman"/>
              </a:rPr>
              <a:t>Tyrone Freeman, ex-President of CUHW: </a:t>
            </a:r>
            <a:r>
              <a:rPr lang="en" sz="1200" b="1">
                <a:solidFill>
                  <a:schemeClr val="dk1"/>
                </a:solidFill>
                <a:latin typeface="Times New Roman"/>
                <a:ea typeface="Times New Roman"/>
                <a:cs typeface="Times New Roman"/>
                <a:sym typeface="Times New Roman"/>
              </a:rPr>
              <a:t>mail fraud, embezzlement, false statements </a:t>
            </a:r>
            <a:r>
              <a:rPr lang="en" sz="1200">
                <a:solidFill>
                  <a:schemeClr val="dk1"/>
                </a:solidFill>
                <a:latin typeface="Times New Roman"/>
                <a:ea typeface="Times New Roman"/>
                <a:cs typeface="Times New Roman"/>
                <a:sym typeface="Times New Roman"/>
              </a:rPr>
              <a:t>to financial institution; Alejandro Stephens, ex-president SEIU Local 660: </a:t>
            </a:r>
            <a:r>
              <a:rPr lang="en" sz="1200" b="1">
                <a:solidFill>
                  <a:schemeClr val="dk1"/>
                </a:solidFill>
                <a:latin typeface="Times New Roman"/>
                <a:ea typeface="Times New Roman"/>
                <a:cs typeface="Times New Roman"/>
                <a:sym typeface="Times New Roman"/>
              </a:rPr>
              <a:t>mail fraud, tax evasion; </a:t>
            </a:r>
            <a:r>
              <a:rPr lang="en" sz="1200">
                <a:solidFill>
                  <a:schemeClr val="dk1"/>
                </a:solidFill>
                <a:latin typeface="Times New Roman"/>
                <a:ea typeface="Times New Roman"/>
                <a:cs typeface="Times New Roman"/>
                <a:sym typeface="Times New Roman"/>
              </a:rPr>
              <a:t>Janett Humphries, ex-President SEIU Local 99: </a:t>
            </a:r>
            <a:r>
              <a:rPr lang="en" sz="1200" b="1">
                <a:solidFill>
                  <a:schemeClr val="dk1"/>
                </a:solidFill>
                <a:latin typeface="Times New Roman"/>
                <a:ea typeface="Times New Roman"/>
                <a:cs typeface="Times New Roman"/>
                <a:sym typeface="Times New Roman"/>
              </a:rPr>
              <a:t>conspiracy, embezzlement, perjury; </a:t>
            </a:r>
            <a:r>
              <a:rPr lang="en" sz="1200">
                <a:solidFill>
                  <a:schemeClr val="dk1"/>
                </a:solidFill>
                <a:latin typeface="Times New Roman"/>
                <a:ea typeface="Times New Roman"/>
                <a:cs typeface="Times New Roman"/>
                <a:sym typeface="Times New Roman"/>
              </a:rPr>
              <a:t>Dana Cope, ex-Executive Director SEIU Local 2008: t</a:t>
            </a:r>
            <a:r>
              <a:rPr lang="en" sz="1200" b="1">
                <a:solidFill>
                  <a:schemeClr val="dk1"/>
                </a:solidFill>
                <a:latin typeface="Times New Roman"/>
                <a:ea typeface="Times New Roman"/>
                <a:cs typeface="Times New Roman"/>
                <a:sym typeface="Times New Roman"/>
              </a:rPr>
              <a:t>wo felony state charges for theft</a:t>
            </a:r>
            <a:r>
              <a:rPr lang="en" sz="1200">
                <a:solidFill>
                  <a:schemeClr val="dk1"/>
                </a:solidFill>
                <a:latin typeface="Times New Roman"/>
                <a:ea typeface="Times New Roman"/>
                <a:cs typeface="Times New Roman"/>
                <a:sym typeface="Times New Roman"/>
              </a:rPr>
              <a:t> of &gt;$500,000 in  union funds; Cedric Earl Hughes, ex-organizing coordinator SEIU Local 721: </a:t>
            </a:r>
            <a:r>
              <a:rPr lang="en" sz="1200" b="1">
                <a:solidFill>
                  <a:schemeClr val="dk1"/>
                </a:solidFill>
                <a:latin typeface="Times New Roman"/>
                <a:ea typeface="Times New Roman"/>
                <a:cs typeface="Times New Roman"/>
                <a:sym typeface="Times New Roman"/>
              </a:rPr>
              <a:t>embezzlement</a:t>
            </a:r>
            <a:r>
              <a:rPr lang="en" sz="1200">
                <a:solidFill>
                  <a:schemeClr val="dk1"/>
                </a:solidFill>
                <a:latin typeface="Times New Roman"/>
                <a:ea typeface="Times New Roman"/>
                <a:cs typeface="Times New Roman"/>
                <a:sym typeface="Times New Roman"/>
              </a:rPr>
              <a:t> from union staff</a:t>
            </a:r>
          </a:p>
          <a:p>
            <a:pPr lvl="0" rtl="0">
              <a:spcBef>
                <a:spcPts val="0"/>
              </a:spcBef>
              <a:spcAft>
                <a:spcPts val="1600"/>
              </a:spcAft>
              <a:buNone/>
            </a:pPr>
            <a:r>
              <a:rPr lang="en" sz="1200">
                <a:solidFill>
                  <a:schemeClr val="dk1"/>
                </a:solidFill>
                <a:latin typeface="Times New Roman"/>
                <a:ea typeface="Times New Roman"/>
                <a:cs typeface="Times New Roman"/>
                <a:sym typeface="Times New Roman"/>
              </a:rPr>
              <a:t>~$19M from Exxon Mobil and ~$73M from AT&amp;T in campaign contributions since 1990</a:t>
            </a:r>
          </a:p>
          <a:p>
            <a:pPr lvl="0" rtl="0">
              <a:spcBef>
                <a:spcPts val="0"/>
              </a:spcBef>
              <a:spcAft>
                <a:spcPts val="1600"/>
              </a:spcAft>
              <a:buNone/>
            </a:pPr>
            <a:r>
              <a:rPr lang="en" sz="1200" u="sng">
                <a:solidFill>
                  <a:schemeClr val="dk1"/>
                </a:solidFill>
                <a:latin typeface="Times New Roman"/>
                <a:ea typeface="Times New Roman"/>
                <a:cs typeface="Times New Roman"/>
                <a:sym typeface="Times New Roman"/>
              </a:rPr>
              <a:t>Sources</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3"/>
              </a:rPr>
              <a:t>https://www.unionfacts.com/union/Service_Employees#ulp-tab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4"/>
              </a:rPr>
              <a:t>https://www.unionfacts.com/union/Service_Employees#rd-tab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5"/>
              </a:rPr>
              <a:t>https://www.unionfacts.com/union/Service_Employees#political-tab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6"/>
              </a:rPr>
              <a:t>https://www.unionfacts.com/union/Service_Employees#spending-tab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7"/>
              </a:rPr>
              <a:t>https://www.unionfacts.com/union/Service_Employees#membership-tab</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hlink"/>
                </a:solidFill>
                <a:latin typeface="Times New Roman"/>
                <a:ea typeface="Times New Roman"/>
                <a:cs typeface="Times New Roman"/>
                <a:sym typeface="Times New Roman"/>
                <a:hlinkClick r:id="rId8"/>
              </a:rPr>
              <a:t>https://www.unionfacts.com/union/Service_Employees</a:t>
            </a:r>
            <a:r>
              <a:rPr lang="en" sz="1200" u="sng">
                <a:solidFill>
                  <a:schemeClr val="dk1"/>
                </a:solidFill>
                <a:latin typeface="Times New Roman"/>
                <a:ea typeface="Times New Roman"/>
                <a:cs typeface="Times New Roman"/>
                <a:sym typeface="Times New Roman"/>
              </a:rPr>
              <a:t> </a:t>
            </a:r>
          </a:p>
          <a:p>
            <a:pPr lvl="0" rtl="0">
              <a:spcBef>
                <a:spcPts val="0"/>
              </a:spcBef>
              <a:spcAft>
                <a:spcPts val="1600"/>
              </a:spcAft>
              <a:buNone/>
            </a:pPr>
            <a:r>
              <a:rPr lang="en" sz="1200" u="sng">
                <a:solidFill>
                  <a:schemeClr val="accent5"/>
                </a:solidFill>
                <a:latin typeface="Times New Roman"/>
                <a:ea typeface="Times New Roman"/>
                <a:cs typeface="Times New Roman"/>
                <a:sym typeface="Times New Roman"/>
                <a:hlinkClick r:id="rId9"/>
              </a:rPr>
              <a:t>http://www.seiuexposed.com/crime-and-corruption/#.WC3spbVhBHc</a:t>
            </a:r>
            <a:r>
              <a:rPr lang="en" sz="1200">
                <a:solidFill>
                  <a:schemeClr val="dk1"/>
                </a:solidFill>
                <a:latin typeface="Times New Roman"/>
                <a:ea typeface="Times New Roman"/>
                <a:cs typeface="Times New Roman"/>
                <a:sym typeface="Times New Roman"/>
              </a:rPr>
              <a:t>  </a:t>
            </a:r>
          </a:p>
          <a:p>
            <a:pPr lvl="0" rtl="0">
              <a:lnSpc>
                <a:spcPct val="115000"/>
              </a:lnSpc>
              <a:spcBef>
                <a:spcPts val="0"/>
              </a:spcBef>
              <a:buNone/>
            </a:pPr>
            <a:r>
              <a:rPr lang="en" sz="1200" u="sng">
                <a:solidFill>
                  <a:srgbClr val="1155CC"/>
                </a:solidFill>
                <a:latin typeface="Times New Roman"/>
                <a:ea typeface="Times New Roman"/>
                <a:cs typeface="Times New Roman"/>
                <a:sym typeface="Times New Roman"/>
                <a:hlinkClick r:id="rId8"/>
              </a:rPr>
              <a:t>https://www.unionfacts.com/union/Service_Employeeshttps://www.unionfacts.com/union/Service_Employees</a:t>
            </a:r>
          </a:p>
        </p:txBody>
      </p:sp>
    </p:spTree>
    <p:extLst>
      <p:ext uri="{BB962C8B-B14F-4D97-AF65-F5344CB8AC3E}">
        <p14:creationId xmlns:p14="http://schemas.microsoft.com/office/powerpoint/2010/main" val="12178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spcBef>
                <a:spcPts val="0"/>
              </a:spcBef>
              <a:buClr>
                <a:schemeClr val="dk1"/>
              </a:buClr>
              <a:buSzPct val="100000"/>
              <a:buFont typeface="Times New Roman"/>
              <a:buAutoNum type="arabicParenBoth"/>
            </a:pPr>
            <a:r>
              <a:rPr lang="en" sz="1200">
                <a:solidFill>
                  <a:schemeClr val="dk1"/>
                </a:solidFill>
                <a:latin typeface="Times New Roman"/>
                <a:ea typeface="Times New Roman"/>
                <a:cs typeface="Times New Roman"/>
                <a:sym typeface="Times New Roman"/>
              </a:rPr>
              <a:t>SEIU will NOT give us a charter for our own branch, so we CANNOT elect our own officers, we CANNOT decide how to spend a cent of our own dues money. Having our own distinct charter would allow us to have a say; by denying us a this, SEIU can and will ignore us. </a:t>
            </a:r>
            <a:r>
              <a:rPr lang="en" sz="1200" b="1">
                <a:solidFill>
                  <a:schemeClr val="dk1"/>
                </a:solidFill>
                <a:latin typeface="Times New Roman"/>
                <a:ea typeface="Times New Roman"/>
                <a:cs typeface="Times New Roman"/>
                <a:sym typeface="Times New Roman"/>
              </a:rPr>
              <a:t>Furthermore, </a:t>
            </a:r>
            <a:r>
              <a:rPr lang="en" sz="1200" b="1">
                <a:solidFill>
                  <a:srgbClr val="1D2129"/>
                </a:solidFill>
                <a:highlight>
                  <a:srgbClr val="FFFFFF"/>
                </a:highlight>
                <a:latin typeface="Times New Roman"/>
                <a:ea typeface="Times New Roman"/>
                <a:cs typeface="Times New Roman"/>
                <a:sym typeface="Times New Roman"/>
              </a:rPr>
              <a:t>SEIU has the constitutional authority to merge us with any other workers it chooses</a:t>
            </a:r>
            <a:r>
              <a:rPr lang="en" sz="1200">
                <a:solidFill>
                  <a:srgbClr val="1D2129"/>
                </a:solidFill>
                <a:highlight>
                  <a:srgbClr val="FFFFFF"/>
                </a:highlight>
                <a:latin typeface="Times New Roman"/>
                <a:ea typeface="Times New Roman"/>
                <a:cs typeface="Times New Roman"/>
                <a:sym typeface="Times New Roman"/>
              </a:rPr>
              <a:t>.  (See Article XIV, Sections 3 &amp; 4 (pg 25-26) in the SEIU constitution.</a:t>
            </a:r>
            <a:r>
              <a:rPr lang="en" sz="1200" b="1">
                <a:solidFill>
                  <a:srgbClr val="1D2129"/>
                </a:solidFill>
                <a:highlight>
                  <a:srgbClr val="FFFFFF"/>
                </a:highlight>
                <a:latin typeface="Times New Roman"/>
                <a:ea typeface="Times New Roman"/>
                <a:cs typeface="Times New Roman"/>
                <a:sym typeface="Times New Roman"/>
              </a:rPr>
              <a:t> As the name suggests, the SEIU currently represents a lot of service employees that have working conditions vastly different from graduate students’. For example: The adjunct faculty at Northeastern only make up 7% of their "local," which is primarily composed of healthcare workers. </a:t>
            </a:r>
            <a:r>
              <a:rPr lang="en" sz="1200" u="sng">
                <a:solidFill>
                  <a:srgbClr val="365899"/>
                </a:solidFill>
                <a:highlight>
                  <a:srgbClr val="FFFFFF"/>
                </a:highlight>
                <a:latin typeface="Times New Roman"/>
                <a:ea typeface="Times New Roman"/>
                <a:cs typeface="Times New Roman"/>
                <a:sym typeface="Times New Roman"/>
                <a:hlinkClick r:id="rId3"/>
              </a:rPr>
              <a:t>http://s3.amazonaws.com/convdocs.seiume…/…/constitution.pdf…</a:t>
            </a:r>
          </a:p>
          <a:p>
            <a:pPr marL="457200" lvl="0" indent="-304800" rtl="0">
              <a:lnSpc>
                <a:spcPct val="115000"/>
              </a:lnSpc>
              <a:spcBef>
                <a:spcPts val="0"/>
              </a:spcBef>
              <a:spcAft>
                <a:spcPts val="1600"/>
              </a:spcAft>
              <a:buClr>
                <a:schemeClr val="dk1"/>
              </a:buClr>
              <a:buSzPct val="100000"/>
              <a:buFont typeface="Times New Roman"/>
              <a:buAutoNum type="arabicParenBoth"/>
            </a:pPr>
            <a:r>
              <a:rPr lang="en" sz="1200">
                <a:solidFill>
                  <a:schemeClr val="dk1"/>
                </a:solidFill>
                <a:latin typeface="Times New Roman"/>
                <a:ea typeface="Times New Roman"/>
                <a:cs typeface="Times New Roman"/>
                <a:sym typeface="Times New Roman"/>
              </a:rPr>
              <a:t>SEIU has been challenged for misleading individuals about what the union authorization card is before they sign one, for example see </a:t>
            </a:r>
            <a:r>
              <a:rPr lang="en" sz="1200" u="sng">
                <a:solidFill>
                  <a:schemeClr val="hlink"/>
                </a:solidFill>
                <a:latin typeface="Times New Roman"/>
                <a:ea typeface="Times New Roman"/>
                <a:cs typeface="Times New Roman"/>
                <a:sym typeface="Times New Roman"/>
                <a:hlinkClick r:id="rId4"/>
              </a:rPr>
              <a:t>http://www.redstate.com/laborunionreport/2012/02/24/seiu-organizing-tactics-include-intimidation-and-lying-to-workers-company-alleges/</a:t>
            </a:r>
            <a:r>
              <a:rPr lang="en" sz="1200">
                <a:solidFill>
                  <a:schemeClr val="dk1"/>
                </a:solidFill>
                <a:latin typeface="Times New Roman"/>
                <a:ea typeface="Times New Roman"/>
                <a:cs typeface="Times New Roman"/>
                <a:sym typeface="Times New Roman"/>
              </a:rPr>
              <a:t> (Duke is currently investigating this claim regarding the cards signed this semester)</a:t>
            </a:r>
          </a:p>
          <a:p>
            <a:pPr marL="457200" lvl="0" indent="-304800" rtl="0">
              <a:lnSpc>
                <a:spcPct val="115000"/>
              </a:lnSpc>
              <a:spcBef>
                <a:spcPts val="0"/>
              </a:spcBef>
              <a:spcAft>
                <a:spcPts val="1600"/>
              </a:spcAft>
              <a:buClr>
                <a:schemeClr val="dk1"/>
              </a:buClr>
              <a:buSzPct val="100000"/>
              <a:buFont typeface="Times New Roman"/>
              <a:buAutoNum type="arabicParenBoth"/>
            </a:pPr>
            <a:r>
              <a:rPr lang="en" sz="1200">
                <a:solidFill>
                  <a:srgbClr val="1D2129"/>
                </a:solidFill>
                <a:highlight>
                  <a:srgbClr val="FFFFFF"/>
                </a:highlight>
                <a:latin typeface="Times New Roman"/>
                <a:ea typeface="Times New Roman"/>
                <a:cs typeface="Times New Roman"/>
                <a:sym typeface="Times New Roman"/>
              </a:rPr>
              <a:t>SEIU has the constitutional authority to tax us to pay for their political operations. See Article XV, Section 18 (pg 31-32) .</a:t>
            </a:r>
          </a:p>
          <a:p>
            <a:pPr lvl="0">
              <a:spcBef>
                <a:spcPts val="0"/>
              </a:spcBef>
              <a:buNone/>
            </a:pPr>
            <a:r>
              <a:rPr lang="en" sz="1200">
                <a:solidFill>
                  <a:srgbClr val="1D2129"/>
                </a:solidFill>
                <a:highlight>
                  <a:srgbClr val="FFFFFF"/>
                </a:highlight>
                <a:latin typeface="Times New Roman"/>
                <a:ea typeface="Times New Roman"/>
                <a:cs typeface="Times New Roman"/>
                <a:sym typeface="Times New Roman"/>
              </a:rPr>
              <a:t>This is the source of more than 94% of SEIU’s gross annual income and a majority of SEIU’s annual expenses</a:t>
            </a:r>
          </a:p>
          <a:p>
            <a:pPr lvl="0">
              <a:spcBef>
                <a:spcPts val="0"/>
              </a:spcBef>
              <a:buNone/>
            </a:pPr>
            <a:r>
              <a:rPr lang="en" sz="1200">
                <a:solidFill>
                  <a:srgbClr val="1D2129"/>
                </a:solidFill>
                <a:highlight>
                  <a:srgbClr val="FFFFFF"/>
                </a:highlight>
                <a:latin typeface="Times New Roman"/>
                <a:ea typeface="Times New Roman"/>
                <a:cs typeface="Times New Roman"/>
                <a:sym typeface="Times New Roman"/>
              </a:rPr>
              <a:t>	37% of gross income spent on “Representation Activities” which are largely supporting unions trying to form (hotels, airfare, supplies like supporters at Duke have)</a:t>
            </a:r>
          </a:p>
          <a:p>
            <a:pPr lvl="0">
              <a:spcBef>
                <a:spcPts val="0"/>
              </a:spcBef>
              <a:buNone/>
            </a:pPr>
            <a:r>
              <a:rPr lang="en" sz="1200">
                <a:solidFill>
                  <a:srgbClr val="1D2129"/>
                </a:solidFill>
                <a:highlight>
                  <a:srgbClr val="FFFFFF"/>
                </a:highlight>
                <a:latin typeface="Times New Roman"/>
                <a:ea typeface="Times New Roman"/>
                <a:cs typeface="Times New Roman"/>
                <a:sym typeface="Times New Roman"/>
              </a:rPr>
              <a:t>	18% of gross income spent on lobbying and political activities - SEIU gives more money in politics than almost any other entity (including oil companies and tech firms as shown on the previous slide)</a:t>
            </a:r>
          </a:p>
          <a:p>
            <a:pPr lvl="0" rtl="0">
              <a:spcBef>
                <a:spcPts val="0"/>
              </a:spcBef>
              <a:buNone/>
            </a:pPr>
            <a:r>
              <a:rPr lang="en" sz="1200" u="sng">
                <a:solidFill>
                  <a:schemeClr val="hlink"/>
                </a:solidFill>
                <a:highlight>
                  <a:srgbClr val="FFFFFF"/>
                </a:highlight>
                <a:latin typeface="Times New Roman"/>
                <a:ea typeface="Times New Roman"/>
                <a:cs typeface="Times New Roman"/>
                <a:sym typeface="Times New Roman"/>
                <a:hlinkClick r:id="rId5"/>
              </a:rPr>
              <a:t>https://www.unionfacts.com/union/Service_Employees#spending-tab</a:t>
            </a:r>
            <a:r>
              <a:rPr lang="en" sz="1200">
                <a:solidFill>
                  <a:srgbClr val="1D2129"/>
                </a:solidFill>
                <a:highlight>
                  <a:srgbClr val="FFFFFF"/>
                </a:highlight>
                <a:latin typeface="Times New Roman"/>
                <a:ea typeface="Times New Roman"/>
                <a:cs typeface="Times New Roman"/>
                <a:sym typeface="Times New Roman"/>
              </a:rPr>
              <a:t> </a:t>
            </a:r>
          </a:p>
          <a:p>
            <a:pPr lvl="0">
              <a:spcBef>
                <a:spcPts val="0"/>
              </a:spcBef>
              <a:buNone/>
            </a:pPr>
            <a:endParaRPr sz="1050">
              <a:solidFill>
                <a:srgbClr val="1D2129"/>
              </a:solidFill>
              <a:highlight>
                <a:srgbClr val="FFFFFF"/>
              </a:highlight>
            </a:endParaRPr>
          </a:p>
          <a:p>
            <a:pPr lvl="0">
              <a:spcBef>
                <a:spcPts val="0"/>
              </a:spcBef>
              <a:buNone/>
            </a:pPr>
            <a:r>
              <a:rPr lang="en" sz="1050">
                <a:solidFill>
                  <a:srgbClr val="1D2129"/>
                </a:solidFill>
                <a:highlight>
                  <a:srgbClr val="FFFFFF"/>
                </a:highlight>
              </a:rPr>
              <a:t>------------------------------------</a:t>
            </a:r>
          </a:p>
          <a:p>
            <a:pPr lvl="0">
              <a:spcBef>
                <a:spcPts val="0"/>
              </a:spcBef>
              <a:buNone/>
            </a:pPr>
            <a:r>
              <a:rPr lang="en" sz="1200">
                <a:solidFill>
                  <a:schemeClr val="dk1"/>
                </a:solidFill>
                <a:latin typeface="Times New Roman"/>
                <a:ea typeface="Times New Roman"/>
                <a:cs typeface="Times New Roman"/>
                <a:sym typeface="Times New Roman"/>
              </a:rPr>
              <a:t>More sources for information on point (1) about not having our own branch: </a:t>
            </a:r>
          </a:p>
          <a:p>
            <a:pPr lvl="0">
              <a:spcBef>
                <a:spcPts val="0"/>
              </a:spcBef>
              <a:buNone/>
            </a:pPr>
            <a:r>
              <a:rPr lang="en" sz="1200">
                <a:solidFill>
                  <a:srgbClr val="1D2129"/>
                </a:solidFill>
                <a:latin typeface="Times New Roman"/>
                <a:ea typeface="Times New Roman"/>
                <a:cs typeface="Times New Roman"/>
                <a:sym typeface="Times New Roman"/>
              </a:rPr>
              <a:t>SEIU's insistence on creating mega-locals has been well-documented and critiqued. The best references are two books:</a:t>
            </a:r>
          </a:p>
          <a:p>
            <a:pPr lvl="0">
              <a:spcBef>
                <a:spcPts val="0"/>
              </a:spcBef>
              <a:buNone/>
            </a:pPr>
            <a:r>
              <a:rPr lang="en" sz="1200">
                <a:solidFill>
                  <a:srgbClr val="1D2129"/>
                </a:solidFill>
                <a:latin typeface="Times New Roman"/>
                <a:ea typeface="Times New Roman"/>
                <a:cs typeface="Times New Roman"/>
                <a:sym typeface="Times New Roman"/>
              </a:rPr>
              <a:t>Moody, Kim. U.S. Labor In Trouble And Transition: The Failure of Reform from Above and the Promise of Revival from Below. New York, NY: Verso, 2007.</a:t>
            </a:r>
          </a:p>
          <a:p>
            <a:pPr lvl="0">
              <a:spcBef>
                <a:spcPts val="0"/>
              </a:spcBef>
              <a:buNone/>
            </a:pPr>
            <a:r>
              <a:rPr lang="en" sz="1200">
                <a:solidFill>
                  <a:srgbClr val="1D2129"/>
                </a:solidFill>
                <a:latin typeface="Times New Roman"/>
                <a:ea typeface="Times New Roman"/>
                <a:cs typeface="Times New Roman"/>
                <a:sym typeface="Times New Roman"/>
              </a:rPr>
              <a:t>Early, Steve. Civil Wars in US Labor: Birth of a New Workers' Movement or Death Throes of the Old? Haymarket. 2011.</a:t>
            </a:r>
          </a:p>
          <a:p>
            <a:pPr lvl="0">
              <a:spcBef>
                <a:spcPts val="0"/>
              </a:spcBef>
              <a:buNone/>
            </a:pPr>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399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Duke has given 2 - 3% raises in the past, and is projecting to give 2% raises in stipends for the next two academic years</a:t>
            </a:r>
          </a:p>
          <a:p>
            <a:pPr lvl="0">
              <a:spcBef>
                <a:spcPts val="0"/>
              </a:spcBef>
              <a:buNone/>
            </a:pPr>
            <a:r>
              <a:rPr lang="en" u="sng">
                <a:solidFill>
                  <a:schemeClr val="hlink"/>
                </a:solidFill>
                <a:hlinkClick r:id="rId3"/>
              </a:rPr>
              <a:t>https://gradschool.duke.edu/sites/default/files/documents/tuition_fees_stipend_schedule_academic_year_2016-17.pdf</a:t>
            </a:r>
            <a:r>
              <a:rPr lang="en"/>
              <a:t> </a:t>
            </a:r>
          </a:p>
          <a:p>
            <a:pPr lvl="0">
              <a:spcBef>
                <a:spcPts val="0"/>
              </a:spcBef>
              <a:buNone/>
            </a:pPr>
            <a:endParaRPr/>
          </a:p>
          <a:p>
            <a:pPr lvl="0">
              <a:spcBef>
                <a:spcPts val="0"/>
              </a:spcBef>
              <a:buNone/>
            </a:pPr>
            <a:r>
              <a:rPr lang="en"/>
              <a:t>Over the past 7 years alone, graduate students have seen about a 12.4% raise, or on average, a 1.78% raise per year. </a:t>
            </a:r>
          </a:p>
          <a:p>
            <a:pPr lvl="0">
              <a:spcBef>
                <a:spcPts val="0"/>
              </a:spcBef>
              <a:buClr>
                <a:schemeClr val="dk1"/>
              </a:buClr>
              <a:buSzPct val="100000"/>
              <a:buFont typeface="Arial"/>
              <a:buNone/>
            </a:pPr>
            <a:endParaRPr/>
          </a:p>
          <a:p>
            <a:pPr lvl="0">
              <a:spcBef>
                <a:spcPts val="0"/>
              </a:spcBef>
              <a:buClr>
                <a:schemeClr val="dk1"/>
              </a:buClr>
              <a:buSzPct val="110000"/>
              <a:buFont typeface="Arial"/>
              <a:buNone/>
            </a:pPr>
            <a:r>
              <a:rPr lang="en" sz="950" u="sng">
                <a:solidFill>
                  <a:schemeClr val="hlink"/>
                </a:solidFill>
                <a:hlinkClick r:id="rId4"/>
              </a:rPr>
              <a:t>https://gradschool.duke.edu/sites/default/files/documents/tuition_fees_stipend_schedule_academic_year_2014-15.pdf</a:t>
            </a:r>
          </a:p>
          <a:p>
            <a:pPr lvl="0">
              <a:spcBef>
                <a:spcPts val="0"/>
              </a:spcBef>
              <a:buNone/>
            </a:pPr>
            <a:r>
              <a:rPr lang="en"/>
              <a:t> </a:t>
            </a:r>
            <a:r>
              <a:rPr lang="en" u="sng">
                <a:solidFill>
                  <a:schemeClr val="hlink"/>
                </a:solidFill>
                <a:hlinkClick r:id="rId5"/>
              </a:rPr>
              <a:t>http://www.wendychao.com/science/stipends/2009-10.html</a:t>
            </a:r>
            <a:r>
              <a:rPr lang="en"/>
              <a:t> </a:t>
            </a:r>
          </a:p>
        </p:txBody>
      </p:sp>
    </p:spTree>
    <p:extLst>
      <p:ext uri="{BB962C8B-B14F-4D97-AF65-F5344CB8AC3E}">
        <p14:creationId xmlns:p14="http://schemas.microsoft.com/office/powerpoint/2010/main" val="257717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This stipend goes a very long way in a place like Durham which has an excellent cost of living.</a:t>
            </a:r>
          </a:p>
          <a:p>
            <a:pPr lvl="0">
              <a:spcBef>
                <a:spcPts val="0"/>
              </a:spcBef>
              <a:buNone/>
            </a:pPr>
            <a:r>
              <a:rPr lang="en" sz="1200">
                <a:solidFill>
                  <a:schemeClr val="dk1"/>
                </a:solidFill>
                <a:latin typeface="Times New Roman"/>
                <a:ea typeface="Times New Roman"/>
                <a:cs typeface="Times New Roman"/>
                <a:sym typeface="Times New Roman"/>
              </a:rPr>
              <a:t>More cost of living info: Durham’s cost of living ranks overall cheaper than the national average accodring to Sperling’s Best Places, and is especially cheap in housing and utilities </a:t>
            </a:r>
            <a:r>
              <a:rPr lang="en" sz="1200" u="sng">
                <a:solidFill>
                  <a:schemeClr val="accent5"/>
                </a:solidFill>
                <a:latin typeface="Times New Roman"/>
                <a:ea typeface="Times New Roman"/>
                <a:cs typeface="Times New Roman"/>
                <a:sym typeface="Times New Roman"/>
                <a:hlinkClick r:id="rId3"/>
              </a:rPr>
              <a:t>http://www.bestplaces.net/cost_of_living/city/north_carolina/durham</a:t>
            </a:r>
            <a:r>
              <a:rPr lang="en" sz="1200">
                <a:solidFill>
                  <a:schemeClr val="dk1"/>
                </a:solidFill>
                <a:latin typeface="Times New Roman"/>
                <a:ea typeface="Times New Roman"/>
                <a:cs typeface="Times New Roman"/>
                <a:sym typeface="Times New Roman"/>
              </a:rPr>
              <a:t> </a:t>
            </a:r>
          </a:p>
          <a:p>
            <a:pPr lvl="0">
              <a:spcBef>
                <a:spcPts val="0"/>
              </a:spcBef>
              <a:buNone/>
            </a:pPr>
            <a:endParaRPr sz="1200">
              <a:solidFill>
                <a:schemeClr val="dk1"/>
              </a:solidFill>
              <a:latin typeface="Times New Roman"/>
              <a:ea typeface="Times New Roman"/>
              <a:cs typeface="Times New Roman"/>
              <a:sym typeface="Times New Roman"/>
            </a:endParaRPr>
          </a:p>
          <a:p>
            <a:pPr lvl="0">
              <a:spcBef>
                <a:spcPts val="0"/>
              </a:spcBef>
              <a:buNone/>
            </a:pPr>
            <a:r>
              <a:rPr lang="en" sz="1200">
                <a:solidFill>
                  <a:schemeClr val="dk1"/>
                </a:solidFill>
                <a:latin typeface="Times New Roman"/>
                <a:ea typeface="Times New Roman"/>
                <a:cs typeface="Times New Roman"/>
                <a:sym typeface="Times New Roman"/>
              </a:rPr>
              <a:t>Some student unions have “won” higher salaries, but these have been in places with significantly higher costs of living! The same logic does not apply to students at Duke, where we already make a good salary and the cost of living is so much lower.</a:t>
            </a:r>
          </a:p>
          <a:p>
            <a:pPr lvl="0">
              <a:spcBef>
                <a:spcPts val="0"/>
              </a:spcBef>
              <a:buNone/>
            </a:pPr>
            <a:endParaRPr sz="1200">
              <a:solidFill>
                <a:schemeClr val="dk1"/>
              </a:solidFill>
              <a:latin typeface="Times New Roman"/>
              <a:ea typeface="Times New Roman"/>
              <a:cs typeface="Times New Roman"/>
              <a:sym typeface="Times New Roman"/>
            </a:endParaRPr>
          </a:p>
          <a:p>
            <a:pPr lv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Chart from </a:t>
            </a:r>
            <a:r>
              <a:rPr lang="en" sz="1200" u="sng">
                <a:solidFill>
                  <a:schemeClr val="hlink"/>
                </a:solidFill>
                <a:latin typeface="Times New Roman"/>
                <a:ea typeface="Times New Roman"/>
                <a:cs typeface="Times New Roman"/>
                <a:sym typeface="Times New Roman"/>
                <a:hlinkClick r:id="rId4"/>
              </a:rPr>
              <a:t>http://durhamchamber.org/quality-of-life/cost-of-living</a:t>
            </a:r>
            <a:r>
              <a:rPr lang="en" sz="1200">
                <a:solidFill>
                  <a:schemeClr val="dk1"/>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210269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 Duke Degree means a lot, nationally and internationally. How will our application rates change if all incoming graduate students will know that their sole representation will be a union they have to pay dues to in order to have a say?</a:t>
            </a:r>
          </a:p>
          <a:p>
            <a:pPr lvl="0">
              <a:spcBef>
                <a:spcPts val="0"/>
              </a:spcBef>
              <a:buNone/>
            </a:pPr>
            <a:endParaRPr/>
          </a:p>
          <a:p>
            <a:pPr marL="0" lvl="0" indent="0">
              <a:lnSpc>
                <a:spcPct val="115000"/>
              </a:lnSpc>
              <a:spcBef>
                <a:spcPts val="0"/>
              </a:spcBef>
              <a:buNone/>
            </a:pPr>
            <a:r>
              <a:rPr lang="en">
                <a:solidFill>
                  <a:schemeClr val="dk1"/>
                </a:solidFill>
                <a:latin typeface="Old Standard TT"/>
                <a:ea typeface="Old Standard TT"/>
                <a:cs typeface="Old Standard TT"/>
                <a:sym typeface="Old Standard TT"/>
              </a:rPr>
              <a:t>We currently receive free rec center memberships for a certain number of years, and many departments already pay for students’ memberships in subsequent years</a:t>
            </a:r>
          </a:p>
          <a:p>
            <a:pPr marL="0" lvl="0" indent="0">
              <a:lnSpc>
                <a:spcPct val="115000"/>
              </a:lnSpc>
              <a:spcBef>
                <a:spcPts val="0"/>
              </a:spcBef>
              <a:buNone/>
            </a:pPr>
            <a:r>
              <a:rPr lang="en">
                <a:solidFill>
                  <a:schemeClr val="dk1"/>
                </a:solidFill>
                <a:latin typeface="Old Standard TT"/>
                <a:ea typeface="Old Standard TT"/>
                <a:cs typeface="Old Standard TT"/>
                <a:sym typeface="Old Standard TT"/>
              </a:rPr>
              <a:t>Note that current Duke employees have to pay for their own rec memberships. </a:t>
            </a:r>
          </a:p>
        </p:txBody>
      </p:sp>
    </p:spTree>
    <p:extLst>
      <p:ext uri="{BB962C8B-B14F-4D97-AF65-F5344CB8AC3E}">
        <p14:creationId xmlns:p14="http://schemas.microsoft.com/office/powerpoint/2010/main" val="247314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58639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Facebook group: </a:t>
            </a:r>
            <a:r>
              <a:rPr lang="en" u="sng">
                <a:solidFill>
                  <a:schemeClr val="hlink"/>
                </a:solidFill>
                <a:hlinkClick r:id="rId3"/>
              </a:rPr>
              <a:t>https://www.facebook.com/groups/studentsagainstdukeunionization/?ref=nf_target&amp;fref=nf</a:t>
            </a:r>
            <a:r>
              <a:rPr lang="en"/>
              <a:t> </a:t>
            </a:r>
          </a:p>
          <a:p>
            <a:pPr lvl="0">
              <a:spcBef>
                <a:spcPts val="0"/>
              </a:spcBef>
              <a:buNone/>
            </a:pPr>
            <a:endParaRPr/>
          </a:p>
          <a:p>
            <a:pPr lvl="0">
              <a:spcBef>
                <a:spcPts val="0"/>
              </a:spcBef>
              <a:buNone/>
            </a:pPr>
            <a:r>
              <a:rPr lang="en"/>
              <a:t>Website: </a:t>
            </a:r>
          </a:p>
          <a:p>
            <a:pPr lvl="0">
              <a:spcBef>
                <a:spcPts val="0"/>
              </a:spcBef>
              <a:buNone/>
            </a:pPr>
            <a:endParaRPr/>
          </a:p>
          <a:p>
            <a:pPr lvl="0">
              <a:spcBef>
                <a:spcPts val="0"/>
              </a:spcBef>
              <a:buNone/>
            </a:pPr>
            <a:r>
              <a:rPr lang="en"/>
              <a:t>Email: </a:t>
            </a:r>
            <a:r>
              <a:rPr lang="en" u="sng">
                <a:solidFill>
                  <a:schemeClr val="hlink"/>
                </a:solidFill>
                <a:hlinkClick r:id="rId4"/>
              </a:rPr>
              <a:t>students.against.union@gmail.com</a:t>
            </a:r>
            <a:r>
              <a:rPr lang="en"/>
              <a:t> </a:t>
            </a:r>
          </a:p>
          <a:p>
            <a:pPr lvl="0">
              <a:spcBef>
                <a:spcPts val="0"/>
              </a:spcBef>
              <a:buNone/>
            </a:pPr>
            <a:endParaRPr/>
          </a:p>
        </p:txBody>
      </p:sp>
    </p:spTree>
    <p:extLst>
      <p:ext uri="{BB962C8B-B14F-4D97-AF65-F5344CB8AC3E}">
        <p14:creationId xmlns:p14="http://schemas.microsoft.com/office/powerpoint/2010/main" val="203052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On August 23 2016, the National Labor Relations Board (NLRB) ruled a 3-1 vote that “student assistants working at private colleges and universities are statutory employees” → Graduate students have a right to form a labor union</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Labor union is an organized association of workers, often in a trade or profession, formed to protect and further their rights and interests.</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Unionization efforts here at Duke are being lead by the Service Employees International Union (SEIU)</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SEIU is a labor union representing almost 1.9 million workers in over 100 occupations in the United States and Canada; although some other unions have represented graduate students before, the SEIU has never before represented graduate students</a:t>
            </a:r>
          </a:p>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4008586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405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As of last Thursday (November 10th) SEIU filed a petition to form a union</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union unit was defined by SEIU in their petition</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unit will include “All </a:t>
            </a:r>
            <a:r>
              <a:rPr lang="en" sz="1200" b="1">
                <a:solidFill>
                  <a:schemeClr val="dk1"/>
                </a:solidFill>
                <a:latin typeface="Times New Roman"/>
                <a:ea typeface="Times New Roman"/>
                <a:cs typeface="Times New Roman"/>
                <a:sym typeface="Times New Roman"/>
              </a:rPr>
              <a:t>PhD and Masters</a:t>
            </a:r>
            <a:r>
              <a:rPr lang="en" sz="1200">
                <a:solidFill>
                  <a:schemeClr val="dk1"/>
                </a:solidFill>
                <a:latin typeface="Times New Roman"/>
                <a:ea typeface="Times New Roman"/>
                <a:cs typeface="Times New Roman"/>
                <a:sym typeface="Times New Roman"/>
              </a:rPr>
              <a:t> students in Duke University departments housed at Duke's campuses in Durham and Beaufort, North Carolina, who are working toward degrees offered by the Duke Graduate School...” (National Labor Relations Board (NLRB), Notice of Petition)</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Some students have expressed a belief that they will be able to exempt themselves from the union after it is formed; that is not true. The union group has already been decided in the petition. </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Duke University currently in discussion with SEIU and NLRB to finalize: </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(1) the unit mentioned </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(2) election process/date</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If nothing changes, the next step will be to vote: </a:t>
            </a:r>
            <a:r>
              <a:rPr lang="en" sz="1200" b="1">
                <a:solidFill>
                  <a:schemeClr val="dk1"/>
                </a:solidFill>
                <a:latin typeface="Times New Roman"/>
                <a:ea typeface="Times New Roman"/>
                <a:cs typeface="Times New Roman"/>
                <a:sym typeface="Times New Roman"/>
              </a:rPr>
              <a:t>YES or NO</a:t>
            </a:r>
            <a:r>
              <a:rPr lang="en" sz="1200">
                <a:solidFill>
                  <a:schemeClr val="dk1"/>
                </a:solidFill>
                <a:latin typeface="Times New Roman"/>
                <a:ea typeface="Times New Roman"/>
                <a:cs typeface="Times New Roman"/>
                <a:sym typeface="Times New Roman"/>
              </a:rPr>
              <a:t> to form such union. The tentative date was set for November 30, but this may yet be changed.</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election results count as follows: of the people that voted if 51% voted yes, then the graduate student union forms</a:t>
            </a:r>
          </a:p>
          <a:p>
            <a:pPr marL="457200" lvl="0"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Once the union forms, the contract negotiation process begins. </a:t>
            </a:r>
          </a:p>
          <a:p>
            <a:pPr marL="914400" lvl="1"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First students represented by the union can come together and decide on the items to include in the working contract.</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Then the contract is presented to the university and they have a chance to negotiate. This step can take some time. </a:t>
            </a:r>
          </a:p>
          <a:p>
            <a:pPr lvl="0">
              <a:spcBef>
                <a:spcPts val="0"/>
              </a:spcBef>
              <a:buNone/>
            </a:pPr>
            <a:r>
              <a:rPr lang="en" sz="1200">
                <a:latin typeface="Times New Roman"/>
                <a:ea typeface="Times New Roman"/>
                <a:cs typeface="Times New Roman"/>
                <a:sym typeface="Times New Roman"/>
              </a:rPr>
              <a:t>-------------------------------</a:t>
            </a:r>
          </a:p>
        </p:txBody>
      </p:sp>
    </p:spTree>
    <p:extLst>
      <p:ext uri="{BB962C8B-B14F-4D97-AF65-F5344CB8AC3E}">
        <p14:creationId xmlns:p14="http://schemas.microsoft.com/office/powerpoint/2010/main" val="399644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If a contract is agreed upon between SEIU and Duke, we have to wait 3 years to be eligible to file for decertification</a:t>
            </a:r>
          </a:p>
          <a:p>
            <a:pPr marL="457200" lvl="0"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 process of decertification is similar to the process of forming a union (NLRB)</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Need to collect authorization cards from at least 30% of the represented group</a:t>
            </a:r>
          </a:p>
          <a:p>
            <a:pPr marL="914400" lvl="1" indent="-30480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Then a petition for an election is filed</a:t>
            </a:r>
          </a:p>
          <a:p>
            <a:pPr marL="914400" lvl="1" indent="-304800" rtl="0">
              <a:lnSpc>
                <a:spcPct val="115000"/>
              </a:lnSpc>
              <a:spcBef>
                <a:spcPts val="0"/>
              </a:spcBef>
              <a:spcAft>
                <a:spcPts val="1600"/>
              </a:spcAft>
              <a:buClr>
                <a:schemeClr val="dk1"/>
              </a:buClr>
              <a:buSzPct val="100000"/>
              <a:buFont typeface="Times New Roman"/>
            </a:pPr>
            <a:r>
              <a:rPr lang="en" sz="1200">
                <a:solidFill>
                  <a:schemeClr val="dk1"/>
                </a:solidFill>
                <a:latin typeface="Times New Roman"/>
                <a:ea typeface="Times New Roman"/>
                <a:cs typeface="Times New Roman"/>
                <a:sym typeface="Times New Roman"/>
              </a:rPr>
              <a:t>An election is held to decide if the union is decertified or not.</a:t>
            </a:r>
          </a:p>
          <a:p>
            <a:pPr marL="0" lvl="0" indent="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A group of Minnesota home health care workers have embarked on a campaign to decertify the SEIU. They launched the campaign in July of this year. If they are successful, it would be the largest decertification vote in history. They have not been successful yet.   </a:t>
            </a:r>
          </a:p>
          <a:p>
            <a:pPr marL="0" lvl="0" indent="0" rtl="0">
              <a:lnSpc>
                <a:spcPct val="115000"/>
              </a:lnSpc>
              <a:spcBef>
                <a:spcPts val="0"/>
              </a:spcBef>
              <a:spcAft>
                <a:spcPts val="1600"/>
              </a:spcAft>
              <a:buNone/>
            </a:pPr>
            <a:r>
              <a:rPr lang="en" sz="1200" b="1">
                <a:solidFill>
                  <a:schemeClr val="dk1"/>
                </a:solidFill>
                <a:latin typeface="Times New Roman"/>
                <a:ea typeface="Times New Roman"/>
                <a:cs typeface="Times New Roman"/>
                <a:sym typeface="Times New Roman"/>
              </a:rPr>
              <a:t>Data from the NLRB indicates that just one in four decertification attempts are successful. Only half are even put up for a vote.</a:t>
            </a:r>
          </a:p>
          <a:p>
            <a:pPr marL="0" lvl="0" indent="0" rtl="0">
              <a:lnSpc>
                <a:spcPct val="115000"/>
              </a:lnSpc>
              <a:spcBef>
                <a:spcPts val="0"/>
              </a:spcBef>
              <a:spcAft>
                <a:spcPts val="1600"/>
              </a:spcAft>
              <a:buNone/>
            </a:pPr>
            <a:r>
              <a:rPr lang="en" sz="1200" b="1">
                <a:solidFill>
                  <a:schemeClr val="dk1"/>
                </a:solidFill>
                <a:latin typeface="Times New Roman"/>
                <a:ea typeface="Times New Roman"/>
                <a:cs typeface="Times New Roman"/>
                <a:sym typeface="Times New Roman"/>
              </a:rPr>
              <a:t>------------------------------------------------------</a:t>
            </a:r>
          </a:p>
          <a:p>
            <a:pPr marL="0" lvl="0" indent="0" rtl="0">
              <a:lnSpc>
                <a:spcPct val="115000"/>
              </a:lnSpc>
              <a:spcBef>
                <a:spcPts val="0"/>
              </a:spcBef>
              <a:spcAft>
                <a:spcPts val="1600"/>
              </a:spcAft>
              <a:buNone/>
            </a:pPr>
            <a:r>
              <a:rPr lang="en" sz="1200" b="1" u="sng">
                <a:solidFill>
                  <a:schemeClr val="hlink"/>
                </a:solidFill>
                <a:latin typeface="Times New Roman"/>
                <a:ea typeface="Times New Roman"/>
                <a:cs typeface="Times New Roman"/>
                <a:sym typeface="Times New Roman"/>
                <a:hlinkClick r:id="rId3"/>
              </a:rPr>
              <a:t>http://laborpains.org/2016/07/22/seiu-faces-largest-decertification-vote-in-history/</a:t>
            </a:r>
            <a:r>
              <a:rPr lang="en" sz="1200" b="1">
                <a:solidFill>
                  <a:schemeClr val="dk1"/>
                </a:solidFill>
                <a:latin typeface="Times New Roman"/>
                <a:ea typeface="Times New Roman"/>
                <a:cs typeface="Times New Roman"/>
                <a:sym typeface="Times New Roman"/>
              </a:rPr>
              <a:t> </a:t>
            </a:r>
          </a:p>
          <a:p>
            <a:pPr marL="0" lvl="0" indent="0" rtl="0">
              <a:lnSpc>
                <a:spcPct val="115000"/>
              </a:lnSpc>
              <a:spcBef>
                <a:spcPts val="0"/>
              </a:spcBef>
              <a:spcAft>
                <a:spcPts val="1600"/>
              </a:spcAft>
              <a:buNone/>
            </a:pPr>
            <a:r>
              <a:rPr lang="en" sz="1200" b="1" u="sng">
                <a:solidFill>
                  <a:schemeClr val="hlink"/>
                </a:solidFill>
                <a:latin typeface="Times New Roman"/>
                <a:ea typeface="Times New Roman"/>
                <a:cs typeface="Times New Roman"/>
                <a:sym typeface="Times New Roman"/>
                <a:hlinkClick r:id="rId4"/>
              </a:rPr>
              <a:t>http://dailycaller.com/2016/07/18/exclusive-minnesota-union-faces-largest-decertification-vote-in-history/</a:t>
            </a:r>
            <a:r>
              <a:rPr lang="en" sz="1200" b="1">
                <a:solidFill>
                  <a:schemeClr val="dk1"/>
                </a:solidFill>
                <a:latin typeface="Times New Roman"/>
                <a:ea typeface="Times New Roman"/>
                <a:cs typeface="Times New Roman"/>
                <a:sym typeface="Times New Roman"/>
              </a:rPr>
              <a:t> </a:t>
            </a:r>
          </a:p>
          <a:p>
            <a:pPr marL="0" lvl="0" indent="0" rtl="0">
              <a:lnSpc>
                <a:spcPct val="115000"/>
              </a:lnSpc>
              <a:spcBef>
                <a:spcPts val="0"/>
              </a:spcBef>
              <a:spcAft>
                <a:spcPts val="1600"/>
              </a:spcAft>
              <a:buNone/>
            </a:pPr>
            <a:endParaRPr sz="1200" b="1">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5279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Times New Roman"/>
              <a:buAutoNum type="arabicParenBoth"/>
            </a:pPr>
            <a:r>
              <a:rPr lang="en" sz="1200" b="1">
                <a:solidFill>
                  <a:schemeClr val="dk1"/>
                </a:solidFill>
                <a:latin typeface="Times New Roman"/>
                <a:ea typeface="Times New Roman"/>
                <a:cs typeface="Times New Roman"/>
                <a:sym typeface="Times New Roman"/>
              </a:rPr>
              <a:t>We Are All Unique. </a:t>
            </a:r>
            <a:r>
              <a:rPr lang="en" sz="1200">
                <a:solidFill>
                  <a:schemeClr val="dk1"/>
                </a:solidFill>
                <a:latin typeface="Times New Roman"/>
                <a:ea typeface="Times New Roman"/>
                <a:cs typeface="Times New Roman"/>
                <a:sym typeface="Times New Roman"/>
              </a:rPr>
              <a:t>All graduate students would be represented as one unit; may lead to unfair revisions of department policies that ignores differences between fields.</a:t>
            </a:r>
          </a:p>
          <a:p>
            <a:pPr marL="457200" lvl="0" indent="-304800">
              <a:lnSpc>
                <a:spcPct val="115000"/>
              </a:lnSpc>
              <a:spcBef>
                <a:spcPts val="0"/>
              </a:spcBef>
              <a:spcAft>
                <a:spcPts val="1600"/>
              </a:spcAft>
              <a:buClr>
                <a:schemeClr val="dk1"/>
              </a:buClr>
              <a:buSzPct val="100000"/>
              <a:buFont typeface="Times New Roman"/>
              <a:buAutoNum type="arabicParenBoth"/>
            </a:pPr>
            <a:r>
              <a:rPr lang="en" sz="1200" b="1">
                <a:solidFill>
                  <a:schemeClr val="dk1"/>
                </a:solidFill>
                <a:latin typeface="Times New Roman"/>
                <a:ea typeface="Times New Roman"/>
                <a:cs typeface="Times New Roman"/>
                <a:sym typeface="Times New Roman"/>
              </a:rPr>
              <a:t>Loss of Freedom to Negotiate Directly </a:t>
            </a:r>
            <a:r>
              <a:rPr lang="en" sz="1200">
                <a:solidFill>
                  <a:schemeClr val="dk1"/>
                </a:solidFill>
                <a:latin typeface="Times New Roman"/>
                <a:ea typeface="Times New Roman"/>
                <a:cs typeface="Times New Roman"/>
                <a:sym typeface="Times New Roman"/>
              </a:rPr>
              <a:t>with the administration. Potential additional loss of professional advocacy groups (GPSC, EGSC, SAGE).</a:t>
            </a:r>
          </a:p>
          <a:p>
            <a:pPr marL="457200" lvl="0" indent="-304800">
              <a:lnSpc>
                <a:spcPct val="115000"/>
              </a:lnSpc>
              <a:spcBef>
                <a:spcPts val="0"/>
              </a:spcBef>
              <a:spcAft>
                <a:spcPts val="1600"/>
              </a:spcAft>
              <a:buClr>
                <a:schemeClr val="dk1"/>
              </a:buClr>
              <a:buSzPct val="100000"/>
              <a:buFont typeface="Times New Roman"/>
              <a:buAutoNum type="arabicParenBoth"/>
            </a:pPr>
            <a:r>
              <a:rPr lang="en" sz="1200">
                <a:solidFill>
                  <a:schemeClr val="dk1"/>
                </a:solidFill>
                <a:latin typeface="Times New Roman"/>
                <a:ea typeface="Times New Roman"/>
                <a:cs typeface="Times New Roman"/>
                <a:sym typeface="Times New Roman"/>
              </a:rPr>
              <a:t>Grad-school-wide labor contracts </a:t>
            </a:r>
            <a:r>
              <a:rPr lang="en" sz="1200" b="1">
                <a:solidFill>
                  <a:schemeClr val="dk1"/>
                </a:solidFill>
                <a:latin typeface="Times New Roman"/>
                <a:ea typeface="Times New Roman"/>
                <a:cs typeface="Times New Roman"/>
                <a:sym typeface="Times New Roman"/>
              </a:rPr>
              <a:t>Limit Freedom of Departments </a:t>
            </a:r>
            <a:r>
              <a:rPr lang="en" sz="1200">
                <a:solidFill>
                  <a:schemeClr val="dk1"/>
                </a:solidFill>
                <a:latin typeface="Times New Roman"/>
                <a:ea typeface="Times New Roman"/>
                <a:cs typeface="Times New Roman"/>
                <a:sym typeface="Times New Roman"/>
              </a:rPr>
              <a:t>to organize and fund travel, TA positions, catered events, etc. Additional risk of </a:t>
            </a:r>
            <a:r>
              <a:rPr lang="en" sz="1200" b="1">
                <a:solidFill>
                  <a:schemeClr val="dk1"/>
                </a:solidFill>
                <a:latin typeface="Times New Roman"/>
                <a:ea typeface="Times New Roman"/>
                <a:cs typeface="Times New Roman"/>
                <a:sym typeface="Times New Roman"/>
              </a:rPr>
              <a:t>Restrictions </a:t>
            </a:r>
            <a:r>
              <a:rPr lang="en" sz="1200">
                <a:solidFill>
                  <a:schemeClr val="dk1"/>
                </a:solidFill>
                <a:latin typeface="Times New Roman"/>
                <a:ea typeface="Times New Roman"/>
                <a:cs typeface="Times New Roman"/>
                <a:sym typeface="Times New Roman"/>
              </a:rPr>
              <a:t>on work hours, choosing TA Positions, conference &amp; travel funding, department events, etc.</a:t>
            </a:r>
          </a:p>
          <a:p>
            <a:pPr marL="457200" lvl="0" indent="-304800">
              <a:lnSpc>
                <a:spcPct val="115000"/>
              </a:lnSpc>
              <a:spcBef>
                <a:spcPts val="0"/>
              </a:spcBef>
              <a:spcAft>
                <a:spcPts val="1600"/>
              </a:spcAft>
              <a:buClr>
                <a:schemeClr val="dk1"/>
              </a:buClr>
              <a:buSzPct val="100000"/>
              <a:buFont typeface="Times New Roman"/>
              <a:buAutoNum type="arabicParenBoth"/>
            </a:pPr>
            <a:r>
              <a:rPr lang="en" sz="1200" b="1">
                <a:solidFill>
                  <a:schemeClr val="dk1"/>
                </a:solidFill>
                <a:latin typeface="Times New Roman"/>
                <a:ea typeface="Times New Roman"/>
                <a:cs typeface="Times New Roman"/>
                <a:sym typeface="Times New Roman"/>
              </a:rPr>
              <a:t>Better Use of Money </a:t>
            </a:r>
            <a:r>
              <a:rPr lang="en" sz="1200">
                <a:solidFill>
                  <a:schemeClr val="dk1"/>
                </a:solidFill>
                <a:latin typeface="Times New Roman"/>
                <a:ea typeface="Times New Roman"/>
                <a:cs typeface="Times New Roman"/>
                <a:sym typeface="Times New Roman"/>
              </a:rPr>
              <a:t>doing something else</a:t>
            </a:r>
          </a:p>
          <a:p>
            <a:pPr marL="457200" lvl="0" indent="-304800">
              <a:lnSpc>
                <a:spcPct val="115000"/>
              </a:lnSpc>
              <a:spcBef>
                <a:spcPts val="0"/>
              </a:spcBef>
              <a:spcAft>
                <a:spcPts val="1600"/>
              </a:spcAft>
              <a:buClr>
                <a:schemeClr val="dk1"/>
              </a:buClr>
              <a:buSzPct val="100000"/>
              <a:buFont typeface="Times New Roman"/>
              <a:buAutoNum type="arabicParenBoth"/>
            </a:pPr>
            <a:r>
              <a:rPr lang="en" sz="1200" b="1">
                <a:solidFill>
                  <a:schemeClr val="dk1"/>
                </a:solidFill>
                <a:latin typeface="Times New Roman"/>
                <a:ea typeface="Times New Roman"/>
                <a:cs typeface="Times New Roman"/>
                <a:sym typeface="Times New Roman"/>
              </a:rPr>
              <a:t>Unions Are Historically Ineffective </a:t>
            </a:r>
            <a:r>
              <a:rPr lang="en" sz="1200">
                <a:solidFill>
                  <a:schemeClr val="dk1"/>
                </a:solidFill>
                <a:latin typeface="Times New Roman"/>
                <a:ea typeface="Times New Roman"/>
                <a:cs typeface="Times New Roman"/>
                <a:sym typeface="Times New Roman"/>
              </a:rPr>
              <a:t>for increasing pay or health care benefits AND could </a:t>
            </a:r>
            <a:r>
              <a:rPr lang="en" sz="1200" b="1">
                <a:solidFill>
                  <a:schemeClr val="dk1"/>
                </a:solidFill>
                <a:latin typeface="Times New Roman"/>
                <a:ea typeface="Times New Roman"/>
                <a:cs typeface="Times New Roman"/>
                <a:sym typeface="Times New Roman"/>
              </a:rPr>
              <a:t>Increase Our Taxes</a:t>
            </a:r>
          </a:p>
          <a:p>
            <a:pPr marL="457200" lvl="0" indent="-304800">
              <a:lnSpc>
                <a:spcPct val="115000"/>
              </a:lnSpc>
              <a:spcBef>
                <a:spcPts val="0"/>
              </a:spcBef>
              <a:spcAft>
                <a:spcPts val="1600"/>
              </a:spcAft>
              <a:buClr>
                <a:schemeClr val="dk1"/>
              </a:buClr>
              <a:buSzPct val="100000"/>
              <a:buFont typeface="Times New Roman"/>
              <a:buAutoNum type="arabicParenBoth"/>
            </a:pPr>
            <a:r>
              <a:rPr lang="en" sz="1200" b="1">
                <a:solidFill>
                  <a:schemeClr val="dk1"/>
                </a:solidFill>
                <a:latin typeface="Times New Roman"/>
                <a:ea typeface="Times New Roman"/>
                <a:cs typeface="Times New Roman"/>
                <a:sym typeface="Times New Roman"/>
              </a:rPr>
              <a:t>Duke Already Has Many Benefits In Place That Past Unions Have Fought For</a:t>
            </a:r>
          </a:p>
          <a:p>
            <a:pPr lvl="0">
              <a:spcBef>
                <a:spcPts val="0"/>
              </a:spcBef>
              <a:buNone/>
            </a:pPr>
            <a:r>
              <a:rPr lang="en" sz="1200">
                <a:latin typeface="Times New Roman"/>
                <a:ea typeface="Times New Roman"/>
                <a:cs typeface="Times New Roman"/>
                <a:sym typeface="Times New Roman"/>
              </a:rPr>
              <a:t>------------------------------------------------------------</a:t>
            </a:r>
          </a:p>
        </p:txBody>
      </p:sp>
    </p:spTree>
    <p:extLst>
      <p:ext uri="{BB962C8B-B14F-4D97-AF65-F5344CB8AC3E}">
        <p14:creationId xmlns:p14="http://schemas.microsoft.com/office/powerpoint/2010/main" val="406459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We are all unique, in distinct graduate departments. All graduate students would be represented as one unit; which may lead to unfair revisions of department policies that ignores differences between fields. </a:t>
            </a:r>
            <a:r>
              <a:rPr lang="en" sz="1200" u="sng">
                <a:solidFill>
                  <a:schemeClr val="accent5"/>
                </a:solidFill>
                <a:latin typeface="Times New Roman"/>
                <a:ea typeface="Times New Roman"/>
                <a:cs typeface="Times New Roman"/>
                <a:sym typeface="Times New Roman"/>
                <a:hlinkClick r:id="rId3"/>
              </a:rPr>
              <a:t>https://gradschool.duke.edu/academics/programs-degrees</a:t>
            </a:r>
            <a:r>
              <a:rPr lang="en" sz="1200">
                <a:solidFill>
                  <a:schemeClr val="dk1"/>
                </a:solidFill>
                <a:latin typeface="Times New Roman"/>
                <a:ea typeface="Times New Roman"/>
                <a:cs typeface="Times New Roman"/>
                <a:sym typeface="Times New Roman"/>
              </a:rPr>
              <a:t> </a:t>
            </a:r>
          </a:p>
          <a:p>
            <a:pPr lvl="0">
              <a:spcBef>
                <a:spcPts val="0"/>
              </a:spcBef>
              <a:buNone/>
            </a:pPr>
            <a:r>
              <a:rPr lang="en" sz="1200">
                <a:latin typeface="Times New Roman"/>
                <a:ea typeface="Times New Roman"/>
                <a:cs typeface="Times New Roman"/>
                <a:sym typeface="Times New Roman"/>
              </a:rPr>
              <a:t>We also do not want collective political involvement: NYU graduate union voted on whether to impose an academic boycott on Israeli institutions - extremely controversial </a:t>
            </a:r>
            <a:r>
              <a:rPr lang="en" sz="1200" u="sng">
                <a:solidFill>
                  <a:schemeClr val="hlink"/>
                </a:solidFill>
                <a:latin typeface="Times New Roman"/>
                <a:ea typeface="Times New Roman"/>
                <a:cs typeface="Times New Roman"/>
                <a:sym typeface="Times New Roman"/>
                <a:hlinkClick r:id="rId4"/>
              </a:rPr>
              <a:t>http://www.thejewishweek.com/news/new-york/bds-move-nyu-tears-apart-student-union</a:t>
            </a:r>
            <a:r>
              <a:rPr lang="en" sz="1200">
                <a:latin typeface="Times New Roman"/>
                <a:ea typeface="Times New Roman"/>
                <a:cs typeface="Times New Roman"/>
                <a:sym typeface="Times New Roman"/>
              </a:rPr>
              <a:t> </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Note that I’m going to be using NYU as an example throughout several of these slides, because they are the primary example of a private university with a graduate student union. The vast majority of graduate student unions are at public universities, which have protections in place that we lack, due to state laws forbidding union involvement in academic matters. </a:t>
            </a:r>
            <a:r>
              <a:rPr lang="en" sz="1200" u="sng">
                <a:solidFill>
                  <a:schemeClr val="accent5"/>
                </a:solidFill>
                <a:latin typeface="Times New Roman"/>
                <a:ea typeface="Times New Roman"/>
                <a:cs typeface="Times New Roman"/>
                <a:sym typeface="Times New Roman"/>
                <a:hlinkClick r:id="rId5"/>
              </a:rPr>
              <a:t>https://unionization.provost.columbia.edu/content/be-informed</a:t>
            </a:r>
            <a:r>
              <a:rPr lang="en" sz="1200">
                <a:solidFill>
                  <a:schemeClr val="dk1"/>
                </a:solidFill>
                <a:latin typeface="Times New Roman"/>
                <a:ea typeface="Times New Roman"/>
                <a:cs typeface="Times New Roman"/>
                <a:sym typeface="Times New Roman"/>
              </a:rPr>
              <a:t> </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As a side note about politics, we are NOT making any political statements one way or the other about Trump or any other U.S. politicians. You may have seen some of our posters with Trump stickers, but those stickers were added to the posters after we put them up. We want to let all of you know that we are not here to make statements on the U.S. government and our group’s only goal is to inform other grad students about the union.</a:t>
            </a:r>
          </a:p>
          <a:p>
            <a:pPr lvl="0">
              <a:spcBef>
                <a:spcPts val="0"/>
              </a:spcBef>
              <a:buNone/>
            </a:pPr>
            <a:r>
              <a:rPr lang="en" sz="1200">
                <a:latin typeface="Times New Roman"/>
                <a:ea typeface="Times New Roman"/>
                <a:cs typeface="Times New Roman"/>
                <a:sym typeface="Times New Roman"/>
              </a:rPr>
              <a:t>----------------------------------</a:t>
            </a:r>
          </a:p>
        </p:txBody>
      </p:sp>
    </p:spTree>
    <p:extLst>
      <p:ext uri="{BB962C8B-B14F-4D97-AF65-F5344CB8AC3E}">
        <p14:creationId xmlns:p14="http://schemas.microsoft.com/office/powerpoint/2010/main" val="357783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Unions are legally required to represent member AND nonmember employees (National Right To Work Legal Defense Foundation www.nrtw.org)</a:t>
            </a:r>
          </a:p>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Exclusive representation" is the special coercive privilege, given by federal law, that empowers union officials to represent all employees in a company’s bargaining unit. This "compulsory union representation" deprives employees, even in Right to Work states, of their right to bargain for themselves. Union officials demand this power, then use it as their excuse to force employees to pay dues for representation they do not want. (National Right To Work Legal Defense Foundation </a:t>
            </a:r>
            <a:r>
              <a:rPr lang="en" sz="1200" u="sng">
                <a:solidFill>
                  <a:schemeClr val="hlink"/>
                </a:solidFill>
                <a:latin typeface="Times New Roman"/>
                <a:ea typeface="Times New Roman"/>
                <a:cs typeface="Times New Roman"/>
                <a:sym typeface="Times New Roman"/>
                <a:hlinkClick r:id="rId3"/>
              </a:rPr>
              <a:t>www.nrtw.org</a:t>
            </a:r>
            <a:r>
              <a:rPr lang="en" sz="1200">
                <a:solidFill>
                  <a:schemeClr val="dk1"/>
                </a:solidFill>
                <a:latin typeface="Times New Roman"/>
                <a:ea typeface="Times New Roman"/>
                <a:cs typeface="Times New Roman"/>
                <a:sym typeface="Times New Roman"/>
              </a:rPr>
              <a:t>)</a:t>
            </a:r>
          </a:p>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If a union formed, it would be the exclusive voice to the University for all students it represents on pay, work hours, and other employment matters. Current avenues of communication, like students sitting on department committees, would be removed. Students could no longer talk directly with administration to solve problems. </a:t>
            </a:r>
            <a:r>
              <a:rPr lang="en" sz="1200" u="sng">
                <a:solidFill>
                  <a:schemeClr val="hlink"/>
                </a:solidFill>
                <a:latin typeface="Times New Roman"/>
                <a:ea typeface="Times New Roman"/>
                <a:cs typeface="Times New Roman"/>
                <a:sym typeface="Times New Roman"/>
                <a:hlinkClick r:id="rId4"/>
              </a:rPr>
              <a:t>https://unionization.provost.columbia.edu/content/be-informed</a:t>
            </a:r>
            <a:r>
              <a:rPr lang="en" sz="1200">
                <a:solidFill>
                  <a:schemeClr val="dk1"/>
                </a:solidFill>
                <a:latin typeface="Times New Roman"/>
                <a:ea typeface="Times New Roman"/>
                <a:cs typeface="Times New Roman"/>
                <a:sym typeface="Times New Roman"/>
              </a:rPr>
              <a:t> </a:t>
            </a:r>
          </a:p>
          <a:p>
            <a:pPr lvl="0" rtl="0">
              <a:lnSpc>
                <a:spcPct val="115000"/>
              </a:lnSpc>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Thus, we would likely lose our existing student advocacy groups, including GPSC, EGSC, and SAGE.</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Note that students who opt out of paying fees will still be represented by the union but will NOT have a vote in accepting or rejecting union contracts. If not many people pay their dues, which is likely considering the right-to-work policy in North Carolina, then it will be only a small group of dues-paying people who decide the contract for the rest of us. The rest of us will have NO on-campus representation, unless we decide to pay $200 - $600 per year to the union. Furthermore, it will be only this group of dues-paying people who will be able to vote on whether to strike.</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Note that this “pay to have a voice” policy is standard operating procedure used by unions in general. Only the paying membership can vote on contracts, and whether or not to strike.</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a:t>
            </a:r>
          </a:p>
          <a:p>
            <a:pPr lvl="0" rtl="0">
              <a:lnSpc>
                <a:spcPct val="115000"/>
              </a:lnSpc>
              <a:spcBef>
                <a:spcPts val="0"/>
              </a:spcBef>
              <a:spcAft>
                <a:spcPts val="1600"/>
              </a:spcAft>
              <a:buClr>
                <a:schemeClr val="dk1"/>
              </a:buClr>
              <a:buSzPct val="91666"/>
              <a:buFont typeface="Arial"/>
              <a:buNone/>
            </a:pPr>
            <a:r>
              <a:rPr lang="en" sz="1200" b="1">
                <a:solidFill>
                  <a:schemeClr val="dk1"/>
                </a:solidFill>
                <a:latin typeface="Old Standard TT"/>
                <a:ea typeface="Old Standard TT"/>
                <a:cs typeface="Old Standard TT"/>
                <a:sym typeface="Old Standard TT"/>
              </a:rPr>
              <a:t>Additional references: SEIU constitution on page 18 (“membership authorization for strike action and membership voting on contract ratification”)</a:t>
            </a:r>
          </a:p>
          <a:p>
            <a:pPr lvl="0" rtl="0">
              <a:lnSpc>
                <a:spcPct val="115000"/>
              </a:lnSpc>
              <a:spcBef>
                <a:spcPts val="0"/>
              </a:spcBef>
              <a:spcAft>
                <a:spcPts val="1600"/>
              </a:spcAft>
              <a:buClr>
                <a:schemeClr val="dk1"/>
              </a:buClr>
              <a:buSzPct val="91666"/>
              <a:buFont typeface="Arial"/>
              <a:buNone/>
            </a:pPr>
            <a:r>
              <a:rPr lang="en">
                <a:solidFill>
                  <a:schemeClr val="dk1"/>
                </a:solidFill>
              </a:rPr>
              <a:t>SEIU faq page for adjuncts at Cleveland State: </a:t>
            </a:r>
            <a:r>
              <a:rPr lang="en" sz="900">
                <a:solidFill>
                  <a:schemeClr val="dk1"/>
                </a:solidFill>
              </a:rPr>
              <a:t>The union represents everyone in the bargaining unit—it is in your own best interest to be involved and active. Union membership (completing the membership form) is a voluntary decision that </a:t>
            </a:r>
            <a:r>
              <a:rPr lang="en" sz="900" u="sng">
                <a:solidFill>
                  <a:schemeClr val="dk1"/>
                </a:solidFill>
              </a:rPr>
              <a:t>gives you the right to vote on contracts, elect union officers, serve as an officer, attend meetings and provide your input on issues that affect the union and professional staff,</a:t>
            </a:r>
            <a:r>
              <a:rPr lang="en" sz="900">
                <a:solidFill>
                  <a:schemeClr val="dk1"/>
                </a:solidFill>
              </a:rPr>
              <a:t> serve on union committees and/or joint-labor management committees, and receive contract negotiation updates. Moreover, as a member of the Union, you will be taking a proactive role in the future of your and your colleagues’ workplace and working conditions. </a:t>
            </a:r>
            <a:r>
              <a:rPr lang="en" sz="900" u="sng">
                <a:solidFill>
                  <a:schemeClr val="hlink"/>
                </a:solidFill>
                <a:hlinkClick r:id="rId5"/>
              </a:rPr>
              <a:t>http://www.csuohio.edu/organizations/seiu1199/FAQ.html</a:t>
            </a:r>
            <a:r>
              <a:rPr lang="en" sz="900">
                <a:solidFill>
                  <a:schemeClr val="dk1"/>
                </a:solidFill>
              </a:rPr>
              <a:t> </a:t>
            </a:r>
          </a:p>
          <a:p>
            <a:pPr lvl="0" rtl="0">
              <a:lnSpc>
                <a:spcPct val="115000"/>
              </a:lnSpc>
              <a:spcBef>
                <a:spcPts val="0"/>
              </a:spcBef>
              <a:spcAft>
                <a:spcPts val="1600"/>
              </a:spcAft>
              <a:buClr>
                <a:schemeClr val="dk1"/>
              </a:buClr>
              <a:buSzPct val="91666"/>
              <a:buFont typeface="Arial"/>
              <a:buNone/>
            </a:pPr>
            <a:r>
              <a:rPr lang="en" sz="1200" b="1" u="sng">
                <a:solidFill>
                  <a:schemeClr val="accent5"/>
                </a:solidFill>
                <a:latin typeface="Old Standard TT"/>
                <a:ea typeface="Old Standard TT"/>
                <a:cs typeface="Old Standard TT"/>
                <a:sym typeface="Old Standard TT"/>
                <a:hlinkClick r:id="rId6"/>
              </a:rPr>
              <a:t>http://nuhw.org/seius-bogus-ratification-votes/</a:t>
            </a:r>
            <a:r>
              <a:rPr lang="en" sz="1200" b="1">
                <a:solidFill>
                  <a:schemeClr val="dk1"/>
                </a:solidFill>
                <a:latin typeface="Old Standard TT"/>
                <a:ea typeface="Old Standard TT"/>
                <a:cs typeface="Old Standard TT"/>
                <a:sym typeface="Old Standard TT"/>
              </a:rPr>
              <a:t> </a:t>
            </a:r>
          </a:p>
          <a:p>
            <a:pPr lvl="0">
              <a:lnSpc>
                <a:spcPct val="115000"/>
              </a:lnSpc>
              <a:spcBef>
                <a:spcPts val="0"/>
              </a:spcBef>
              <a:spcAft>
                <a:spcPts val="1600"/>
              </a:spcAft>
              <a:buClr>
                <a:schemeClr val="dk1"/>
              </a:buClr>
              <a:buSzPct val="91666"/>
              <a:buFont typeface="Arial"/>
              <a:buNone/>
            </a:pPr>
            <a:r>
              <a:rPr lang="en" sz="1200" u="sng">
                <a:solidFill>
                  <a:schemeClr val="hlink"/>
                </a:solidFill>
                <a:latin typeface="Times New Roman"/>
                <a:ea typeface="Times New Roman"/>
                <a:cs typeface="Times New Roman"/>
                <a:sym typeface="Times New Roman"/>
                <a:hlinkClick r:id="rId7"/>
              </a:rPr>
              <a:t>http://www.nrtw.org/required-join-pay-private/</a:t>
            </a:r>
            <a:r>
              <a:rPr lang="en" sz="1200">
                <a:solidFill>
                  <a:schemeClr val="dk1"/>
                </a:solidFill>
                <a:latin typeface="Times New Roman"/>
                <a:ea typeface="Times New Roman"/>
                <a:cs typeface="Times New Roman"/>
                <a:sym typeface="Times New Roman"/>
              </a:rPr>
              <a:t> </a:t>
            </a:r>
          </a:p>
          <a:p>
            <a:pPr lvl="0" rtl="0">
              <a:spcBef>
                <a:spcPts val="0"/>
              </a:spcBef>
              <a:buNone/>
            </a:pPr>
            <a:r>
              <a:rPr lang="en">
                <a:latin typeface="Times New Roman"/>
                <a:ea typeface="Times New Roman"/>
                <a:cs typeface="Times New Roman"/>
                <a:sym typeface="Times New Roman"/>
              </a:rPr>
              <a:t>----------------------</a:t>
            </a:r>
          </a:p>
        </p:txBody>
      </p:sp>
    </p:spTree>
    <p:extLst>
      <p:ext uri="{BB962C8B-B14F-4D97-AF65-F5344CB8AC3E}">
        <p14:creationId xmlns:p14="http://schemas.microsoft.com/office/powerpoint/2010/main" val="314617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dk1"/>
                </a:solidFill>
                <a:latin typeface="Times New Roman"/>
                <a:ea typeface="Times New Roman"/>
                <a:cs typeface="Times New Roman"/>
                <a:sym typeface="Times New Roman"/>
              </a:rPr>
              <a:t>A graduate-school-wide labor contract would limit freedom of departments to organize and fund travel and catered events for their students, and would limit departments on determining policies and parameters around TA positions, etcetera.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At state universities, where most graduate student unions have formed in the past, state law prevents unions from involvement in academic matters, which is good protection against strikes. We would not have those protections at Duke. It would be theoretically possible for a union to call a strike here, and furthermore union members could be fined by the union if found to be not in compliance with the strike action. </a:t>
            </a:r>
            <a:r>
              <a:rPr lang="en" sz="1200" u="sng">
                <a:solidFill>
                  <a:schemeClr val="accent5"/>
                </a:solidFill>
                <a:latin typeface="Times New Roman"/>
                <a:ea typeface="Times New Roman"/>
                <a:cs typeface="Times New Roman"/>
                <a:sym typeface="Times New Roman"/>
                <a:hlinkClick r:id="rId3"/>
              </a:rPr>
              <a:t>https://unionization.provost.columbia.edu/content/be-informed</a:t>
            </a:r>
            <a:r>
              <a:rPr lang="en" sz="1200">
                <a:solidFill>
                  <a:schemeClr val="dk1"/>
                </a:solidFill>
                <a:latin typeface="Times New Roman"/>
                <a:ea typeface="Times New Roman"/>
                <a:cs typeface="Times New Roman"/>
                <a:sym typeface="Times New Roman"/>
              </a:rPr>
              <a:t> </a:t>
            </a:r>
          </a:p>
          <a:p>
            <a:pPr lvl="0" rtl="0">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In November 2005, NYU held a months-long strike, and threatened to strike again in 2014 when “the NYU management had not substantively responded to union demands in the past three contract negotiation sessions” </a:t>
            </a:r>
            <a:r>
              <a:rPr lang="en" sz="1200" u="sng">
                <a:solidFill>
                  <a:schemeClr val="accent5"/>
                </a:solidFill>
                <a:latin typeface="Times New Roman"/>
                <a:ea typeface="Times New Roman"/>
                <a:cs typeface="Times New Roman"/>
                <a:sym typeface="Times New Roman"/>
                <a:hlinkClick r:id="rId4"/>
              </a:rPr>
              <a:t>http://inthesetimes.com/working/entry/17410/nyu_grad_students_strike</a:t>
            </a:r>
            <a:r>
              <a:rPr lang="en" sz="1200">
                <a:solidFill>
                  <a:schemeClr val="dk1"/>
                </a:solidFill>
                <a:latin typeface="Times New Roman"/>
                <a:ea typeface="Times New Roman"/>
                <a:cs typeface="Times New Roman"/>
                <a:sym typeface="Times New Roman"/>
              </a:rPr>
              <a:t> </a:t>
            </a:r>
          </a:p>
          <a:p>
            <a:pPr lvl="0" rtl="0">
              <a:spcBef>
                <a:spcPts val="0"/>
              </a:spcBef>
              <a:spcAft>
                <a:spcPts val="1600"/>
              </a:spcAft>
              <a:buClr>
                <a:schemeClr val="dk1"/>
              </a:buClr>
              <a:buSzPct val="91666"/>
              <a:buFont typeface="Arial"/>
              <a:buNone/>
            </a:pPr>
            <a:r>
              <a:rPr lang="en" sz="1200" u="sng">
                <a:solidFill>
                  <a:schemeClr val="hlink"/>
                </a:solidFill>
                <a:latin typeface="Times New Roman"/>
                <a:ea typeface="Times New Roman"/>
                <a:cs typeface="Times New Roman"/>
                <a:sym typeface="Times New Roman"/>
                <a:hlinkClick r:id="rId5"/>
              </a:rPr>
              <a:t>http://www.nytimes.com/2005/11/10/nyregion/graduate-teaching-assistants-go-on-strike-against-nyu.html?_r=0</a:t>
            </a:r>
            <a:r>
              <a:rPr lang="en" sz="1200">
                <a:solidFill>
                  <a:schemeClr val="dk1"/>
                </a:solidFill>
                <a:latin typeface="Times New Roman"/>
                <a:ea typeface="Times New Roman"/>
                <a:cs typeface="Times New Roman"/>
                <a:sym typeface="Times New Roman"/>
              </a:rPr>
              <a:t> </a:t>
            </a:r>
          </a:p>
          <a:p>
            <a:pPr lvl="0" rtl="0">
              <a:lnSpc>
                <a:spcPct val="115000"/>
              </a:lnSpc>
              <a:spcBef>
                <a:spcPts val="0"/>
              </a:spcBef>
              <a:spcAft>
                <a:spcPts val="16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Union organizers on campus have said that a no-strike/no-lockout clause would be instated in the union contract because a strike would harm us and the university more than it would help anyone...however this is not a guarantee because the contract isn’t written yet. Ultimately at NYU they decided to allow strikes. </a:t>
            </a:r>
          </a:p>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a:t>
            </a:r>
          </a:p>
          <a:p>
            <a:pPr lvl="0" rtl="0">
              <a:spcBef>
                <a:spcPts val="0"/>
              </a:spcBef>
              <a:spcAft>
                <a:spcPts val="160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rtl="0">
              <a:lnSpc>
                <a:spcPct val="115000"/>
              </a:lnSpc>
              <a:spcBef>
                <a:spcPts val="0"/>
              </a:spcBef>
              <a:spcAft>
                <a:spcPts val="1600"/>
              </a:spcAft>
              <a:buClr>
                <a:schemeClr val="dk1"/>
              </a:buClr>
              <a:buSzPct val="91666"/>
              <a:buFont typeface="Arial"/>
              <a:buNone/>
            </a:pPr>
            <a:endParaRPr sz="1200" b="1" u="sng">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47753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dk1"/>
                </a:solidFill>
                <a:latin typeface="Old Standard TT"/>
                <a:ea typeface="Old Standard TT"/>
                <a:cs typeface="Old Standard TT"/>
                <a:sym typeface="Old Standard TT"/>
              </a:rPr>
              <a:t>This is a massive sum of money that we would be giving to the union, that could be better spent elsewhere. </a:t>
            </a:r>
          </a:p>
          <a:p>
            <a:pPr lvl="0" rtl="0">
              <a:lnSpc>
                <a:spcPct val="115000"/>
              </a:lnSpc>
              <a:spcBef>
                <a:spcPts val="0"/>
              </a:spcBef>
              <a:spcAft>
                <a:spcPts val="1600"/>
              </a:spcAft>
              <a:buNone/>
            </a:pPr>
            <a:r>
              <a:rPr lang="en" sz="1200">
                <a:solidFill>
                  <a:schemeClr val="dk1"/>
                </a:solidFill>
                <a:latin typeface="Old Standard TT"/>
                <a:ea typeface="Old Standard TT"/>
                <a:cs typeface="Old Standard TT"/>
                <a:sym typeface="Old Standard TT"/>
              </a:rPr>
              <a:t>Although NC is a right-to-work state, meaning grad students can opt out of paying fees, even if only ~2000 students pay the fees that is still more than half a million dollars we would be giving them. </a:t>
            </a:r>
          </a:p>
          <a:p>
            <a:pPr lvl="0" rtl="0">
              <a:lnSpc>
                <a:spcPct val="115000"/>
              </a:lnSpc>
              <a:spcBef>
                <a:spcPts val="0"/>
              </a:spcBef>
              <a:spcAft>
                <a:spcPts val="1600"/>
              </a:spcAft>
              <a:buClr>
                <a:schemeClr val="dk1"/>
              </a:buClr>
              <a:buSzPct val="91666"/>
              <a:buFont typeface="Arial"/>
              <a:buNone/>
            </a:pPr>
            <a:endParaRPr sz="1200" b="1">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420186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Students Against Duke Unionization (SADU)</a:t>
            </a:r>
          </a:p>
        </p:txBody>
      </p:sp>
      <p:sp>
        <p:nvSpPr>
          <p:cNvPr id="60" name="Shape 60"/>
          <p:cNvSpPr txBox="1">
            <a:spLocks noGrp="1"/>
          </p:cNvSpPr>
          <p:nvPr>
            <p:ph type="subTitle" idx="1"/>
          </p:nvPr>
        </p:nvSpPr>
        <p:spPr>
          <a:xfrm>
            <a:off x="512700" y="3840639"/>
            <a:ext cx="8118600" cy="787500"/>
          </a:xfrm>
          <a:prstGeom prst="rect">
            <a:avLst/>
          </a:prstGeom>
        </p:spPr>
        <p:txBody>
          <a:bodyPr lIns="91425" tIns="91425" rIns="91425" bIns="91425" anchor="t" anchorCtr="0">
            <a:noAutofit/>
          </a:bodyPr>
          <a:lstStyle/>
          <a:p>
            <a:pPr lvl="0">
              <a:spcBef>
                <a:spcPts val="0"/>
              </a:spcBef>
              <a:buNone/>
            </a:pPr>
            <a:r>
              <a:rPr lang="en"/>
              <a:t>An information session on graduate student unions</a:t>
            </a:r>
          </a:p>
        </p:txBody>
      </p:sp>
      <p:pic>
        <p:nvPicPr>
          <p:cNvPr id="61" name="Shape 61" descr="handslogo.png"/>
          <p:cNvPicPr preferRelativeResize="0"/>
          <p:nvPr/>
        </p:nvPicPr>
        <p:blipFill>
          <a:blip r:embed="rId3">
            <a:alphaModFix/>
          </a:blip>
          <a:stretch>
            <a:fillRect/>
          </a:stretch>
        </p:blipFill>
        <p:spPr>
          <a:xfrm>
            <a:off x="7100000" y="1893301"/>
            <a:ext cx="1624950" cy="1847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64025"/>
            <a:ext cx="8520600" cy="613200"/>
          </a:xfrm>
          <a:prstGeom prst="rect">
            <a:avLst/>
          </a:prstGeom>
        </p:spPr>
        <p:txBody>
          <a:bodyPr lIns="91425" tIns="91425" rIns="91425" bIns="91425" anchor="t" anchorCtr="0">
            <a:noAutofit/>
          </a:bodyPr>
          <a:lstStyle/>
          <a:p>
            <a:pPr lvl="0">
              <a:spcBef>
                <a:spcPts val="0"/>
              </a:spcBef>
              <a:buNone/>
            </a:pPr>
            <a:r>
              <a:rPr lang="en" b="1"/>
              <a:t>(5) Unions are historically ineffective </a:t>
            </a:r>
          </a:p>
          <a:p>
            <a:pPr lvl="0" rtl="0">
              <a:spcBef>
                <a:spcPts val="0"/>
              </a:spcBef>
              <a:buNone/>
            </a:pPr>
            <a:r>
              <a:rPr lang="en" b="1"/>
              <a:t>at increasing pay/benefits</a:t>
            </a:r>
          </a:p>
        </p:txBody>
      </p:sp>
      <p:pic>
        <p:nvPicPr>
          <p:cNvPr id="134" name="Shape 134" descr="Image result for graph going down"/>
          <p:cNvPicPr preferRelativeResize="0"/>
          <p:nvPr/>
        </p:nvPicPr>
        <p:blipFill>
          <a:blip r:embed="rId3">
            <a:alphaModFix/>
          </a:blip>
          <a:stretch>
            <a:fillRect/>
          </a:stretch>
        </p:blipFill>
        <p:spPr>
          <a:xfrm>
            <a:off x="7239900" y="216424"/>
            <a:ext cx="1356225" cy="1356225"/>
          </a:xfrm>
          <a:prstGeom prst="rect">
            <a:avLst/>
          </a:prstGeom>
          <a:noFill/>
          <a:ln>
            <a:noFill/>
          </a:ln>
        </p:spPr>
      </p:pic>
      <p:sp>
        <p:nvSpPr>
          <p:cNvPr id="135" name="Shape 135"/>
          <p:cNvSpPr txBox="1">
            <a:spLocks noGrp="1"/>
          </p:cNvSpPr>
          <p:nvPr>
            <p:ph type="body" idx="1"/>
          </p:nvPr>
        </p:nvSpPr>
        <p:spPr>
          <a:xfrm>
            <a:off x="311700" y="1019200"/>
            <a:ext cx="8520600" cy="3397200"/>
          </a:xfrm>
          <a:prstGeom prst="rect">
            <a:avLst/>
          </a:prstGeom>
        </p:spPr>
        <p:txBody>
          <a:bodyPr lIns="91425" tIns="91425" rIns="91425" bIns="91425" anchor="t" anchorCtr="0">
            <a:noAutofit/>
          </a:bodyPr>
          <a:lstStyle/>
          <a:p>
            <a:pPr lvl="0">
              <a:spcBef>
                <a:spcPts val="0"/>
              </a:spcBef>
              <a:buNone/>
            </a:pPr>
            <a:r>
              <a:rPr lang="en"/>
              <a:t>Economic analysis shows that unions:</a:t>
            </a:r>
          </a:p>
          <a:p>
            <a:pPr marL="457200" lvl="0" indent="-228600" rtl="0">
              <a:spcBef>
                <a:spcPts val="0"/>
              </a:spcBef>
              <a:buChar char="●"/>
            </a:pPr>
            <a:r>
              <a:rPr lang="en"/>
              <a:t>Sometimes can raise stipends by as much as 8% for TAs, BUT this is countered by a </a:t>
            </a:r>
            <a:r>
              <a:rPr lang="en" b="1" u="sng"/>
              <a:t>corresponding decrease in tuition benefits:</a:t>
            </a:r>
            <a:r>
              <a:rPr lang="en"/>
              <a:t> so OVERALL, “</a:t>
            </a:r>
            <a:r>
              <a:rPr lang="en" b="1" u="sng"/>
              <a:t>unions do NOT</a:t>
            </a:r>
            <a:r>
              <a:rPr lang="en" u="sng"/>
              <a:t> </a:t>
            </a:r>
            <a:r>
              <a:rPr lang="en" b="1" u="sng"/>
              <a:t>increase</a:t>
            </a:r>
            <a:r>
              <a:rPr lang="en" u="sng"/>
              <a:t> </a:t>
            </a:r>
            <a:r>
              <a:rPr lang="en" b="1" u="sng"/>
              <a:t>the total compensation</a:t>
            </a:r>
            <a:r>
              <a:rPr lang="en" u="sng"/>
              <a:t> </a:t>
            </a:r>
            <a:r>
              <a:rPr lang="en"/>
              <a:t>(stipends + tuition remission) for teaching or research assistants.”</a:t>
            </a:r>
          </a:p>
          <a:p>
            <a:pPr marL="457200" lvl="0" indent="-228600" rtl="0">
              <a:spcBef>
                <a:spcPts val="0"/>
              </a:spcBef>
              <a:buChar char="●"/>
            </a:pPr>
            <a:r>
              <a:rPr lang="en"/>
              <a:t>We already get paise raises ahead of inflation at Duke.</a:t>
            </a:r>
          </a:p>
          <a:p>
            <a:pPr marL="457200" lvl="0" indent="-228600" rtl="0">
              <a:spcBef>
                <a:spcPts val="0"/>
              </a:spcBef>
              <a:buChar char="●"/>
            </a:pPr>
            <a:r>
              <a:rPr lang="en"/>
              <a:t>Contractual unions are </a:t>
            </a:r>
            <a:r>
              <a:rPr lang="en" b="1" u="sng"/>
              <a:t>NOT effective at bargaining for student health benefits </a:t>
            </a:r>
            <a:r>
              <a:rPr lang="en"/>
              <a:t>for both TAs and RAs</a:t>
            </a:r>
          </a:p>
          <a:p>
            <a:pPr marL="914400" lvl="1" indent="-228600" rtl="0">
              <a:spcBef>
                <a:spcPts val="0"/>
              </a:spcBef>
              <a:buChar char="○"/>
            </a:pPr>
            <a:r>
              <a:rPr lang="en"/>
              <a:t>Note that students at Duke already have significantly above-average health benefits provided</a:t>
            </a:r>
          </a:p>
          <a:p>
            <a:pPr marL="457200" lvl="0" indent="-228600" rtl="0">
              <a:spcBef>
                <a:spcPts val="0"/>
              </a:spcBef>
              <a:buChar char="●"/>
            </a:pPr>
            <a:r>
              <a:rPr lang="en"/>
              <a:t>Unions tend to </a:t>
            </a:r>
            <a:r>
              <a:rPr lang="en" b="1" u="sng"/>
              <a:t>increase intra-university wage variation</a:t>
            </a:r>
          </a:p>
          <a:p>
            <a:pPr marL="457200" lvl="0" indent="-228600" rtl="0">
              <a:spcBef>
                <a:spcPts val="0"/>
              </a:spcBef>
              <a:buChar char="●"/>
            </a:pPr>
            <a:r>
              <a:rPr lang="en"/>
              <a:t>For more information, see Schenk, Tom Jr., “The effects of graduate-student unionization” (2007). </a:t>
            </a:r>
            <a:r>
              <a:rPr lang="en" i="1"/>
              <a:t>Retrospective Theses and Dissertations. </a:t>
            </a:r>
            <a:r>
              <a:rPr lang="en"/>
              <a:t>Paper 14882.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AND a union could increase our taxes!</a:t>
            </a:r>
          </a:p>
        </p:txBody>
      </p:sp>
      <p:sp>
        <p:nvSpPr>
          <p:cNvPr id="141" name="Shape 141"/>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b="1"/>
              <a:t>Reclassification of grad students as employees could result in </a:t>
            </a:r>
          </a:p>
          <a:p>
            <a:pPr lvl="0">
              <a:spcBef>
                <a:spcPts val="0"/>
              </a:spcBef>
              <a:buNone/>
            </a:pPr>
            <a:r>
              <a:rPr lang="en" b="1"/>
              <a:t>           LOSS of our current IRS FICA exemption status. </a:t>
            </a:r>
          </a:p>
          <a:p>
            <a:pPr lvl="0">
              <a:spcBef>
                <a:spcPts val="0"/>
              </a:spcBef>
              <a:buNone/>
            </a:pPr>
            <a:r>
              <a:rPr lang="en"/>
              <a:t>We could be required to pay Social Security (6.2%) and Medicare (1.45%) taxes</a:t>
            </a:r>
          </a:p>
          <a:p>
            <a:pPr lvl="0">
              <a:spcBef>
                <a:spcPts val="0"/>
              </a:spcBef>
              <a:buNone/>
            </a:pPr>
            <a:r>
              <a:rPr lang="en"/>
              <a:t>Math: 29k stipend, single, 0 dependents, standard deductions</a:t>
            </a:r>
          </a:p>
          <a:p>
            <a:pPr marL="457200" lvl="0" indent="-228600" rtl="0">
              <a:spcBef>
                <a:spcPts val="0"/>
              </a:spcBef>
              <a:buChar char="●"/>
            </a:pPr>
            <a:r>
              <a:rPr lang="en"/>
              <a:t>Current take home = $25,429 (Fed 2333, State 1236, FICA 0)</a:t>
            </a:r>
          </a:p>
          <a:p>
            <a:pPr marL="457200" lvl="0" indent="-228600" rtl="0">
              <a:spcBef>
                <a:spcPts val="0"/>
              </a:spcBef>
              <a:buChar char="●"/>
            </a:pPr>
            <a:r>
              <a:rPr lang="en"/>
              <a:t>Post-Union take home = $23,211 (Fed 2333, State 1236, FICA 2218)</a:t>
            </a:r>
          </a:p>
          <a:p>
            <a:pPr marL="457200" lvl="0" indent="-228600" rtl="0">
              <a:spcBef>
                <a:spcPts val="0"/>
              </a:spcBef>
              <a:buChar char="●"/>
            </a:pPr>
            <a:r>
              <a:rPr lang="en"/>
              <a:t>For us to take home the same amount of pay after a union, our base pay would have to increase 10.6%</a:t>
            </a:r>
          </a:p>
        </p:txBody>
      </p:sp>
      <p:pic>
        <p:nvPicPr>
          <p:cNvPr id="142" name="Shape 142" descr="Image result for high taxes"/>
          <p:cNvPicPr preferRelativeResize="0"/>
          <p:nvPr/>
        </p:nvPicPr>
        <p:blipFill>
          <a:blip r:embed="rId3">
            <a:alphaModFix/>
          </a:blip>
          <a:stretch>
            <a:fillRect/>
          </a:stretch>
        </p:blipFill>
        <p:spPr>
          <a:xfrm>
            <a:off x="6896775" y="0"/>
            <a:ext cx="2247224" cy="2247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Why we oppose this particular union</a:t>
            </a:r>
          </a:p>
        </p:txBody>
      </p:sp>
      <p:sp>
        <p:nvSpPr>
          <p:cNvPr id="148" name="Shape 148"/>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b="1"/>
              <a:t>SEIU HAS </a:t>
            </a:r>
            <a:r>
              <a:rPr lang="en" b="1" u="sng"/>
              <a:t>NO PREVIOUS EXPERIENCE</a:t>
            </a:r>
            <a:r>
              <a:rPr lang="en" b="1"/>
              <a:t> REPRESENTING GRAD STUDENTS</a:t>
            </a:r>
          </a:p>
          <a:p>
            <a:pPr lvl="0">
              <a:spcBef>
                <a:spcPts val="0"/>
              </a:spcBef>
              <a:buNone/>
            </a:pPr>
            <a:r>
              <a:rPr lang="en" b="1"/>
              <a:t>Suboptimal behavior at Duke: </a:t>
            </a:r>
            <a:r>
              <a:rPr lang="en"/>
              <a:t>rushing a vote, failing to represent STEM students in the application process, </a:t>
            </a:r>
            <a:r>
              <a:rPr lang="en" b="1"/>
              <a:t>Illegal Behavior </a:t>
            </a:r>
            <a:r>
              <a:rPr lang="en"/>
              <a:t>(taking down and vandalizing our flyers; bringing faculty to our first meeting; paid union reps starting unwanted conversations with passing grad students), </a:t>
            </a:r>
            <a:r>
              <a:rPr lang="en" b="1"/>
              <a:t>Intimidation tactics</a:t>
            </a:r>
          </a:p>
          <a:p>
            <a:pPr lvl="0" rtl="0">
              <a:spcBef>
                <a:spcPts val="0"/>
              </a:spcBef>
              <a:buNone/>
            </a:pPr>
            <a:r>
              <a:rPr lang="en" b="1"/>
              <a:t>Past history of SEIU</a:t>
            </a: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SEIU: an unfortunate choice</a:t>
            </a:r>
          </a:p>
        </p:txBody>
      </p:sp>
      <p:sp>
        <p:nvSpPr>
          <p:cNvPr id="154" name="Shape 154"/>
          <p:cNvSpPr txBox="1">
            <a:spLocks noGrp="1"/>
          </p:cNvSpPr>
          <p:nvPr>
            <p:ph type="body" idx="1"/>
          </p:nvPr>
        </p:nvSpPr>
        <p:spPr>
          <a:xfrm>
            <a:off x="311700" y="933300"/>
            <a:ext cx="8772300" cy="3635400"/>
          </a:xfrm>
          <a:prstGeom prst="rect">
            <a:avLst/>
          </a:prstGeom>
        </p:spPr>
        <p:txBody>
          <a:bodyPr lIns="91425" tIns="91425" rIns="91425" bIns="91425" anchor="t" anchorCtr="0">
            <a:noAutofit/>
          </a:bodyPr>
          <a:lstStyle/>
          <a:p>
            <a:pPr lvl="0" rtl="0">
              <a:lnSpc>
                <a:spcPct val="100000"/>
              </a:lnSpc>
              <a:spcBef>
                <a:spcPts val="0"/>
              </a:spcBef>
              <a:spcAft>
                <a:spcPts val="0"/>
              </a:spcAft>
              <a:buNone/>
            </a:pPr>
            <a:endParaRPr/>
          </a:p>
          <a:p>
            <a:pPr lvl="0" rtl="0">
              <a:lnSpc>
                <a:spcPct val="100000"/>
              </a:lnSpc>
              <a:spcBef>
                <a:spcPts val="0"/>
              </a:spcBef>
              <a:spcAft>
                <a:spcPts val="0"/>
              </a:spcAft>
              <a:buNone/>
            </a:pPr>
            <a:r>
              <a:rPr lang="en"/>
              <a:t>More than $200M in campaign contributions since 1990 and more than $20M in lobbying since 1998 (source: Center for Responsive Politics)</a:t>
            </a:r>
          </a:p>
          <a:p>
            <a:pPr lvl="0" rtl="0">
              <a:lnSpc>
                <a:spcPct val="100000"/>
              </a:lnSpc>
              <a:spcBef>
                <a:spcPts val="0"/>
              </a:spcBef>
              <a:spcAft>
                <a:spcPts val="0"/>
              </a:spcAft>
              <a:buNone/>
            </a:pPr>
            <a:endParaRPr/>
          </a:p>
          <a:p>
            <a:pPr lvl="0" rtl="0">
              <a:lnSpc>
                <a:spcPct val="100000"/>
              </a:lnSpc>
              <a:spcBef>
                <a:spcPts val="0"/>
              </a:spcBef>
              <a:buNone/>
            </a:pPr>
            <a:r>
              <a:rPr lang="en"/>
              <a:t>SEIU has had more than </a:t>
            </a:r>
            <a:r>
              <a:rPr lang="en" b="1"/>
              <a:t>870 decertification commissions </a:t>
            </a:r>
            <a:r>
              <a:rPr lang="en"/>
              <a:t>filed against them</a:t>
            </a:r>
          </a:p>
          <a:p>
            <a:pPr lvl="0" rtl="0">
              <a:lnSpc>
                <a:spcPct val="100000"/>
              </a:lnSpc>
              <a:spcBef>
                <a:spcPts val="0"/>
              </a:spcBef>
              <a:spcAft>
                <a:spcPts val="0"/>
              </a:spcAft>
              <a:buNone/>
            </a:pPr>
            <a:r>
              <a:rPr lang="en" b="1"/>
              <a:t>Over</a:t>
            </a:r>
            <a:r>
              <a:rPr lang="en"/>
              <a:t> </a:t>
            </a:r>
            <a:r>
              <a:rPr lang="en" b="1"/>
              <a:t>6,000 unfair labor practice allegations</a:t>
            </a:r>
            <a:r>
              <a:rPr lang="en"/>
              <a:t> have been made against SEIU regarding the union’s Duty of Fair Representation</a:t>
            </a:r>
          </a:p>
          <a:p>
            <a:pPr lvl="0" rtl="0">
              <a:lnSpc>
                <a:spcPct val="100000"/>
              </a:lnSpc>
              <a:spcBef>
                <a:spcPts val="0"/>
              </a:spcBef>
              <a:spcAft>
                <a:spcPts val="0"/>
              </a:spcAft>
              <a:buNone/>
            </a:pPr>
            <a:endParaRPr/>
          </a:p>
          <a:p>
            <a:pPr lvl="0" rtl="0">
              <a:lnSpc>
                <a:spcPct val="100000"/>
              </a:lnSpc>
              <a:spcBef>
                <a:spcPts val="0"/>
              </a:spcBef>
              <a:spcAft>
                <a:spcPts val="0"/>
              </a:spcAft>
              <a:buNone/>
            </a:pPr>
            <a:r>
              <a:rPr lang="en" b="1"/>
              <a:t>580 allegations of coercive and threatening statements and/or harassment</a:t>
            </a:r>
          </a:p>
          <a:p>
            <a:pPr lvl="0" rtl="0">
              <a:lnSpc>
                <a:spcPct val="100000"/>
              </a:lnSpc>
              <a:spcBef>
                <a:spcPts val="0"/>
              </a:spcBef>
              <a:spcAft>
                <a:spcPts val="0"/>
              </a:spcAft>
              <a:buNone/>
            </a:pPr>
            <a:endParaRPr/>
          </a:p>
          <a:p>
            <a:pPr lvl="0" rtl="0">
              <a:lnSpc>
                <a:spcPct val="100000"/>
              </a:lnSpc>
              <a:spcBef>
                <a:spcPts val="0"/>
              </a:spcBef>
              <a:spcAft>
                <a:spcPts val="0"/>
              </a:spcAft>
              <a:buNone/>
            </a:pPr>
            <a:r>
              <a:rPr lang="en"/>
              <a:t>Past convictions of union leaders: mail fraud, embezzlement, false statements, tax evasion, perjury, theft</a:t>
            </a:r>
          </a:p>
          <a:p>
            <a:pPr marL="0" lvl="0" indent="0" algn="r" rtl="0">
              <a:lnSpc>
                <a:spcPct val="100000"/>
              </a:lnSpc>
              <a:spcBef>
                <a:spcPts val="0"/>
              </a:spcBef>
              <a:buNone/>
            </a:pPr>
            <a:r>
              <a:rPr lang="en" sz="1400"/>
              <a:t>Source for numbers: National Labor Relations Board (NLRB)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Additional issues related to SEIU</a:t>
            </a:r>
          </a:p>
        </p:txBody>
      </p:sp>
      <p:sp>
        <p:nvSpPr>
          <p:cNvPr id="160" name="Shape 160"/>
          <p:cNvSpPr txBox="1">
            <a:spLocks noGrp="1"/>
          </p:cNvSpPr>
          <p:nvPr>
            <p:ph type="body" idx="1"/>
          </p:nvPr>
        </p:nvSpPr>
        <p:spPr>
          <a:xfrm>
            <a:off x="311700" y="964400"/>
            <a:ext cx="8520600" cy="3604500"/>
          </a:xfrm>
          <a:prstGeom prst="rect">
            <a:avLst/>
          </a:prstGeom>
        </p:spPr>
        <p:txBody>
          <a:bodyPr lIns="91425" tIns="91425" rIns="91425" bIns="91425" anchor="t" anchorCtr="0">
            <a:noAutofit/>
          </a:bodyPr>
          <a:lstStyle/>
          <a:p>
            <a:pPr marL="457200" lvl="0" indent="-336550" rtl="0">
              <a:spcBef>
                <a:spcPts val="0"/>
              </a:spcBef>
              <a:buClr>
                <a:srgbClr val="000000"/>
              </a:buClr>
              <a:buSzPct val="100000"/>
              <a:buAutoNum type="arabicParenBoth"/>
            </a:pPr>
            <a:r>
              <a:rPr lang="en" sz="1700">
                <a:solidFill>
                  <a:srgbClr val="000000"/>
                </a:solidFill>
              </a:rPr>
              <a:t>SEIU </a:t>
            </a:r>
            <a:r>
              <a:rPr lang="en" sz="1700" b="1">
                <a:solidFill>
                  <a:srgbClr val="000000"/>
                </a:solidFill>
              </a:rPr>
              <a:t>refuses to give us a charter for our own branch</a:t>
            </a:r>
            <a:r>
              <a:rPr lang="en" sz="1700">
                <a:solidFill>
                  <a:srgbClr val="000000"/>
                </a:solidFill>
              </a:rPr>
              <a:t>, and has the authority to </a:t>
            </a:r>
            <a:r>
              <a:rPr lang="en" sz="1700" b="1">
                <a:solidFill>
                  <a:srgbClr val="000000"/>
                </a:solidFill>
              </a:rPr>
              <a:t>merge us with any other workers it chooses </a:t>
            </a:r>
            <a:r>
              <a:rPr lang="en" sz="1700"/>
              <a:t>(Article XIV, Sections 3 &amp; 4 of SEIU constitution)</a:t>
            </a:r>
          </a:p>
          <a:p>
            <a:pPr marL="457200" lvl="0" indent="-336550" rtl="0">
              <a:spcBef>
                <a:spcPts val="0"/>
              </a:spcBef>
              <a:buClr>
                <a:srgbClr val="000000"/>
              </a:buClr>
              <a:buSzPct val="100000"/>
              <a:buAutoNum type="arabicParenBoth"/>
            </a:pPr>
            <a:r>
              <a:rPr lang="en" sz="1700">
                <a:solidFill>
                  <a:srgbClr val="000000"/>
                </a:solidFill>
              </a:rPr>
              <a:t>SEIU has previously been found guilty of </a:t>
            </a:r>
            <a:r>
              <a:rPr lang="en" sz="1700" b="1">
                <a:solidFill>
                  <a:srgbClr val="000000"/>
                </a:solidFill>
              </a:rPr>
              <a:t>misleading individuals </a:t>
            </a:r>
            <a:r>
              <a:rPr lang="en" sz="1700">
                <a:solidFill>
                  <a:srgbClr val="000000"/>
                </a:solidFill>
              </a:rPr>
              <a:t>about what the union authorization card is before they sign one </a:t>
            </a:r>
          </a:p>
          <a:p>
            <a:pPr marL="457200" lvl="0" indent="-336550" rtl="0">
              <a:spcBef>
                <a:spcPts val="0"/>
              </a:spcBef>
              <a:buSzPct val="100000"/>
              <a:buAutoNum type="arabicParenBoth"/>
            </a:pPr>
            <a:r>
              <a:rPr lang="en" sz="1700"/>
              <a:t>SEIU has the </a:t>
            </a:r>
            <a:r>
              <a:rPr lang="en" sz="1700" b="1"/>
              <a:t>authority to tax us to pay for their political operations, hotel rooms, and other “Representation Activities”</a:t>
            </a:r>
            <a:r>
              <a:rPr lang="en" sz="1700"/>
              <a:t> (Article XV, Section 18): &gt;94% of SEIUs’ income</a:t>
            </a:r>
          </a:p>
        </p:txBody>
      </p:sp>
      <p:pic>
        <p:nvPicPr>
          <p:cNvPr id="161" name="Shape 161" descr="Image result for taxes increasing"/>
          <p:cNvPicPr preferRelativeResize="0"/>
          <p:nvPr/>
        </p:nvPicPr>
        <p:blipFill>
          <a:blip r:embed="rId3">
            <a:alphaModFix/>
          </a:blip>
          <a:stretch>
            <a:fillRect/>
          </a:stretch>
        </p:blipFill>
        <p:spPr>
          <a:xfrm>
            <a:off x="456150" y="3438825"/>
            <a:ext cx="1994100" cy="1495575"/>
          </a:xfrm>
          <a:prstGeom prst="rect">
            <a:avLst/>
          </a:prstGeom>
          <a:noFill/>
          <a:ln>
            <a:noFill/>
          </a:ln>
        </p:spPr>
      </p:pic>
      <p:pic>
        <p:nvPicPr>
          <p:cNvPr id="162" name="Shape 162" descr="Image result for hotels"/>
          <p:cNvPicPr preferRelativeResize="0"/>
          <p:nvPr/>
        </p:nvPicPr>
        <p:blipFill>
          <a:blip r:embed="rId4">
            <a:alphaModFix/>
          </a:blip>
          <a:stretch>
            <a:fillRect/>
          </a:stretch>
        </p:blipFill>
        <p:spPr>
          <a:xfrm>
            <a:off x="2824344" y="3479750"/>
            <a:ext cx="2644324" cy="1543824"/>
          </a:xfrm>
          <a:prstGeom prst="rect">
            <a:avLst/>
          </a:prstGeom>
          <a:noFill/>
          <a:ln>
            <a:noFill/>
          </a:ln>
        </p:spPr>
      </p:pic>
      <p:pic>
        <p:nvPicPr>
          <p:cNvPr id="163" name="Shape 163" descr="Image result for plane flight"/>
          <p:cNvPicPr preferRelativeResize="0"/>
          <p:nvPr/>
        </p:nvPicPr>
        <p:blipFill>
          <a:blip r:embed="rId5">
            <a:alphaModFix/>
          </a:blip>
          <a:stretch>
            <a:fillRect/>
          </a:stretch>
        </p:blipFill>
        <p:spPr>
          <a:xfrm>
            <a:off x="5769997" y="3322156"/>
            <a:ext cx="3303652" cy="1858999"/>
          </a:xfrm>
          <a:prstGeom prst="rect">
            <a:avLst/>
          </a:prstGeom>
          <a:noFill/>
          <a:ln>
            <a:noFill/>
          </a:ln>
        </p:spPr>
      </p:pic>
      <p:pic>
        <p:nvPicPr>
          <p:cNvPr id="164" name="Shape 164" descr="article.png"/>
          <p:cNvPicPr preferRelativeResize="0"/>
          <p:nvPr/>
        </p:nvPicPr>
        <p:blipFill>
          <a:blip r:embed="rId6">
            <a:alphaModFix/>
          </a:blip>
          <a:stretch>
            <a:fillRect/>
          </a:stretch>
        </p:blipFill>
        <p:spPr>
          <a:xfrm>
            <a:off x="-5077177" y="-2324100"/>
            <a:ext cx="4896555" cy="5143499"/>
          </a:xfrm>
          <a:prstGeom prst="rect">
            <a:avLst/>
          </a:prstGeom>
          <a:noFill/>
          <a:ln>
            <a:noFill/>
          </a:ln>
        </p:spPr>
      </p:pic>
      <p:pic>
        <p:nvPicPr>
          <p:cNvPr id="165" name="Shape 165" descr="article2.png"/>
          <p:cNvPicPr preferRelativeResize="0"/>
          <p:nvPr/>
        </p:nvPicPr>
        <p:blipFill>
          <a:blip r:embed="rId7">
            <a:alphaModFix/>
          </a:blip>
          <a:stretch>
            <a:fillRect/>
          </a:stretch>
        </p:blipFill>
        <p:spPr>
          <a:xfrm>
            <a:off x="-5399550" y="3900525"/>
            <a:ext cx="5094749" cy="42603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Our final reason: </a:t>
            </a:r>
            <a:r>
              <a:rPr lang="en" sz="2800" b="1"/>
              <a:t>Duke already offers many of the benefits that past student unions had to fight for</a:t>
            </a:r>
          </a:p>
        </p:txBody>
      </p:sp>
      <p:sp>
        <p:nvSpPr>
          <p:cNvPr id="171" name="Shape 171"/>
          <p:cNvSpPr txBox="1">
            <a:spLocks noGrp="1"/>
          </p:cNvSpPr>
          <p:nvPr>
            <p:ph type="body" idx="1"/>
          </p:nvPr>
        </p:nvSpPr>
        <p:spPr>
          <a:xfrm>
            <a:off x="311700" y="1472525"/>
            <a:ext cx="8520600" cy="3924900"/>
          </a:xfrm>
          <a:prstGeom prst="rect">
            <a:avLst/>
          </a:prstGeom>
        </p:spPr>
        <p:txBody>
          <a:bodyPr lIns="91425" tIns="91425" rIns="91425" bIns="91425" anchor="t" anchorCtr="0">
            <a:noAutofit/>
          </a:bodyPr>
          <a:lstStyle/>
          <a:p>
            <a:pPr lvl="0">
              <a:lnSpc>
                <a:spcPct val="115000"/>
              </a:lnSpc>
              <a:spcBef>
                <a:spcPts val="0"/>
              </a:spcBef>
              <a:spcAft>
                <a:spcPts val="0"/>
              </a:spcAft>
              <a:buNone/>
            </a:pPr>
            <a:r>
              <a:rPr lang="en" sz="1600"/>
              <a:t>Stipend breakdown at Duke: (12.4% raise over past 7 yrs)</a:t>
            </a:r>
          </a:p>
          <a:p>
            <a:pPr marL="914400" lvl="0" indent="-69850">
              <a:spcBef>
                <a:spcPts val="0"/>
              </a:spcBef>
              <a:buClr>
                <a:schemeClr val="dk1"/>
              </a:buClr>
              <a:buSzPct val="68750"/>
              <a:buFont typeface="Arial"/>
              <a:buNone/>
            </a:pPr>
            <a:r>
              <a:rPr lang="en" sz="1600"/>
              <a:t>Arts &amp; Sciences and Nicholas School departments </a:t>
            </a:r>
            <a:r>
              <a:rPr lang="en" sz="1600" b="1"/>
              <a:t>$29,960</a:t>
            </a:r>
          </a:p>
          <a:p>
            <a:pPr marL="914400" lvl="0" indent="-69850">
              <a:spcBef>
                <a:spcPts val="0"/>
              </a:spcBef>
              <a:buClr>
                <a:schemeClr val="dk1"/>
              </a:buClr>
              <a:buSzPct val="68750"/>
              <a:buFont typeface="Arial"/>
              <a:buNone/>
            </a:pPr>
            <a:r>
              <a:rPr lang="en" sz="1600"/>
              <a:t>Basic medical sciences and nursing departments </a:t>
            </a:r>
            <a:r>
              <a:rPr lang="en" sz="1600" b="1"/>
              <a:t>$30,310</a:t>
            </a:r>
          </a:p>
          <a:p>
            <a:pPr marL="914400" lvl="0" indent="-69850" rtl="0">
              <a:spcBef>
                <a:spcPts val="0"/>
              </a:spcBef>
              <a:buClr>
                <a:schemeClr val="dk1"/>
              </a:buClr>
              <a:buSzPct val="68750"/>
              <a:buFont typeface="Arial"/>
              <a:buNone/>
            </a:pPr>
            <a:r>
              <a:rPr lang="en" sz="1600"/>
              <a:t>Engineering departments </a:t>
            </a:r>
            <a:r>
              <a:rPr lang="en" sz="1600" b="1"/>
              <a:t>$29,835</a:t>
            </a:r>
          </a:p>
          <a:p>
            <a:pPr marL="0" lvl="0" indent="-69850" rtl="0">
              <a:spcBef>
                <a:spcPts val="0"/>
              </a:spcBef>
              <a:spcAft>
                <a:spcPts val="0"/>
              </a:spcAft>
              <a:buClr>
                <a:schemeClr val="dk1"/>
              </a:buClr>
              <a:buSzPct val="68750"/>
              <a:buFont typeface="Arial"/>
              <a:buNone/>
            </a:pPr>
            <a:r>
              <a:rPr lang="en" sz="1600"/>
              <a:t>American finance statistics</a:t>
            </a:r>
          </a:p>
          <a:p>
            <a:pPr marL="0" lvl="0" indent="-69850" rtl="0">
              <a:spcBef>
                <a:spcPts val="0"/>
              </a:spcBef>
              <a:buClr>
                <a:schemeClr val="dk1"/>
              </a:buClr>
              <a:buSzPct val="68750"/>
              <a:buFont typeface="Arial"/>
              <a:buNone/>
            </a:pPr>
            <a:r>
              <a:rPr lang="en" sz="1600"/>
              <a:t>		Poverty line for 1-person household </a:t>
            </a:r>
            <a:r>
              <a:rPr lang="en" sz="1600" b="1"/>
              <a:t>$11,770</a:t>
            </a:r>
          </a:p>
          <a:p>
            <a:pPr marL="0" lvl="0" indent="-69850">
              <a:spcBef>
                <a:spcPts val="0"/>
              </a:spcBef>
              <a:buClr>
                <a:schemeClr val="dk1"/>
              </a:buClr>
              <a:buSzPct val="68750"/>
              <a:buFont typeface="Arial"/>
              <a:buNone/>
            </a:pPr>
            <a:r>
              <a:rPr lang="en" sz="1600"/>
              <a:t>		Poverty line for 2-person household </a:t>
            </a:r>
            <a:r>
              <a:rPr lang="en" sz="1600" b="1"/>
              <a:t>$15,930</a:t>
            </a:r>
          </a:p>
          <a:p>
            <a:pPr lvl="0">
              <a:spcBef>
                <a:spcPts val="0"/>
              </a:spcBef>
              <a:buNone/>
            </a:pPr>
            <a:endParaRPr sz="1600"/>
          </a:p>
        </p:txBody>
      </p:sp>
      <p:pic>
        <p:nvPicPr>
          <p:cNvPr id="172" name="Shape 172" descr="Image result for duke grad school"/>
          <p:cNvPicPr preferRelativeResize="0"/>
          <p:nvPr/>
        </p:nvPicPr>
        <p:blipFill>
          <a:blip r:embed="rId3">
            <a:alphaModFix/>
          </a:blip>
          <a:stretch>
            <a:fillRect/>
          </a:stretch>
        </p:blipFill>
        <p:spPr>
          <a:xfrm>
            <a:off x="7305825" y="1535499"/>
            <a:ext cx="1746624" cy="1053800"/>
          </a:xfrm>
          <a:prstGeom prst="rect">
            <a:avLst/>
          </a:prstGeom>
          <a:noFill/>
          <a:ln>
            <a:noFill/>
          </a:ln>
        </p:spPr>
      </p:pic>
      <p:pic>
        <p:nvPicPr>
          <p:cNvPr id="173" name="Shape 173" descr="Image result for duke chapel"/>
          <p:cNvPicPr preferRelativeResize="0"/>
          <p:nvPr/>
        </p:nvPicPr>
        <p:blipFill>
          <a:blip r:embed="rId4">
            <a:alphaModFix/>
          </a:blip>
          <a:stretch>
            <a:fillRect/>
          </a:stretch>
        </p:blipFill>
        <p:spPr>
          <a:xfrm>
            <a:off x="6940325" y="3519775"/>
            <a:ext cx="2112123" cy="142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Image result for cost of living in durham vs other major cities"/>
          <p:cNvPicPr preferRelativeResize="0"/>
          <p:nvPr/>
        </p:nvPicPr>
        <p:blipFill>
          <a:blip r:embed="rId3">
            <a:alphaModFix/>
          </a:blip>
          <a:stretch>
            <a:fillRect/>
          </a:stretch>
        </p:blipFill>
        <p:spPr>
          <a:xfrm>
            <a:off x="1553325" y="694775"/>
            <a:ext cx="6037350" cy="4179100"/>
          </a:xfrm>
          <a:prstGeom prst="rect">
            <a:avLst/>
          </a:prstGeom>
          <a:noFill/>
          <a:ln>
            <a:noFill/>
          </a:ln>
        </p:spPr>
      </p:pic>
      <p:sp>
        <p:nvSpPr>
          <p:cNvPr id="179" name="Shape 179"/>
          <p:cNvSpPr txBox="1"/>
          <p:nvPr/>
        </p:nvSpPr>
        <p:spPr>
          <a:xfrm>
            <a:off x="163125" y="244675"/>
            <a:ext cx="5220000" cy="609000"/>
          </a:xfrm>
          <a:prstGeom prst="rect">
            <a:avLst/>
          </a:prstGeom>
          <a:noFill/>
          <a:ln>
            <a:noFill/>
          </a:ln>
        </p:spPr>
        <p:txBody>
          <a:bodyPr lIns="91425" tIns="91425" rIns="91425" bIns="91425" anchor="t" anchorCtr="0">
            <a:noAutofit/>
          </a:bodyPr>
          <a:lstStyle/>
          <a:p>
            <a:pPr lvl="0">
              <a:spcBef>
                <a:spcPts val="0"/>
              </a:spcBef>
              <a:buNone/>
            </a:pPr>
            <a:r>
              <a:rPr lang="en" sz="2000" b="1">
                <a:latin typeface="Old Standard TT"/>
                <a:ea typeface="Old Standard TT"/>
                <a:cs typeface="Old Standard TT"/>
                <a:sym typeface="Old Standard TT"/>
              </a:rPr>
              <a:t>This stipend goes a long way in Durham: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Duke PhD Benefits</a:t>
            </a:r>
          </a:p>
        </p:txBody>
      </p:sp>
      <p:sp>
        <p:nvSpPr>
          <p:cNvPr id="185" name="Shape 185"/>
          <p:cNvSpPr txBox="1">
            <a:spLocks noGrp="1"/>
          </p:cNvSpPr>
          <p:nvPr>
            <p:ph type="body" idx="1"/>
          </p:nvPr>
        </p:nvSpPr>
        <p:spPr>
          <a:xfrm>
            <a:off x="311700" y="964400"/>
            <a:ext cx="8520600" cy="3604500"/>
          </a:xfrm>
          <a:prstGeom prst="rect">
            <a:avLst/>
          </a:prstGeom>
        </p:spPr>
        <p:txBody>
          <a:bodyPr lIns="91425" tIns="91425" rIns="91425" bIns="91425" anchor="t" anchorCtr="0">
            <a:noAutofit/>
          </a:bodyPr>
          <a:lstStyle/>
          <a:p>
            <a:pPr marL="457200" lvl="0" indent="-228600" rtl="0">
              <a:spcBef>
                <a:spcPts val="0"/>
              </a:spcBef>
              <a:spcAft>
                <a:spcPts val="0"/>
              </a:spcAft>
            </a:pPr>
            <a:r>
              <a:rPr lang="en"/>
              <a:t>Health insurance (plus medical expense assistance program)</a:t>
            </a:r>
          </a:p>
          <a:p>
            <a:pPr marL="457200" lvl="0" indent="-228600" rtl="0">
              <a:spcBef>
                <a:spcPts val="0"/>
              </a:spcBef>
              <a:spcAft>
                <a:spcPts val="0"/>
              </a:spcAft>
            </a:pPr>
            <a:r>
              <a:rPr lang="en"/>
              <a:t>Childbirth and adoption accommodations (7 weeks paid time off), childcare subsidy (Duke gives $5,000 for child care; versus only $900 at UW, a unionized school that had to fight for that amount)</a:t>
            </a:r>
          </a:p>
          <a:p>
            <a:pPr marL="457200" lvl="0" indent="-228600" rtl="0">
              <a:spcBef>
                <a:spcPts val="0"/>
              </a:spcBef>
              <a:spcAft>
                <a:spcPts val="0"/>
              </a:spcAft>
            </a:pPr>
            <a:r>
              <a:rPr lang="en"/>
              <a:t>Professional development</a:t>
            </a:r>
          </a:p>
          <a:p>
            <a:pPr marL="457200" lvl="0" indent="-228600" rtl="0">
              <a:spcBef>
                <a:spcPts val="0"/>
              </a:spcBef>
              <a:spcAft>
                <a:spcPts val="0"/>
              </a:spcAft>
            </a:pPr>
            <a:r>
              <a:rPr lang="en"/>
              <a:t>Short term loans</a:t>
            </a:r>
          </a:p>
          <a:p>
            <a:pPr marL="457200" lvl="0" indent="-228600" rtl="0">
              <a:spcBef>
                <a:spcPts val="0"/>
              </a:spcBef>
              <a:spcAft>
                <a:spcPts val="0"/>
              </a:spcAft>
            </a:pPr>
            <a:r>
              <a:rPr lang="en"/>
              <a:t>Ombudsperson (free legal advice - we DO have access to legal counsel already)</a:t>
            </a:r>
          </a:p>
          <a:p>
            <a:pPr marL="457200" lvl="0" indent="-228600" rtl="0">
              <a:spcBef>
                <a:spcPts val="0"/>
              </a:spcBef>
              <a:spcAft>
                <a:spcPts val="0"/>
              </a:spcAft>
            </a:pPr>
            <a:r>
              <a:rPr lang="en"/>
              <a:t>Facilities around campus</a:t>
            </a:r>
          </a:p>
          <a:p>
            <a:pPr marL="457200" lvl="0" indent="-228600" rtl="0">
              <a:spcBef>
                <a:spcPts val="0"/>
              </a:spcBef>
              <a:spcAft>
                <a:spcPts val="0"/>
              </a:spcAft>
            </a:pPr>
            <a:r>
              <a:rPr lang="en"/>
              <a:t>A Duke University degree!</a:t>
            </a:r>
          </a:p>
        </p:txBody>
      </p:sp>
      <p:pic>
        <p:nvPicPr>
          <p:cNvPr id="186" name="Shape 186" descr="Image result for childcare"/>
          <p:cNvPicPr preferRelativeResize="0"/>
          <p:nvPr/>
        </p:nvPicPr>
        <p:blipFill>
          <a:blip r:embed="rId3">
            <a:alphaModFix/>
          </a:blip>
          <a:stretch>
            <a:fillRect/>
          </a:stretch>
        </p:blipFill>
        <p:spPr>
          <a:xfrm>
            <a:off x="7040700" y="0"/>
            <a:ext cx="2044724" cy="1356725"/>
          </a:xfrm>
          <a:prstGeom prst="rect">
            <a:avLst/>
          </a:prstGeom>
          <a:noFill/>
          <a:ln>
            <a:noFill/>
          </a:ln>
        </p:spPr>
      </p:pic>
      <p:pic>
        <p:nvPicPr>
          <p:cNvPr id="187" name="Shape 187" descr="Image result for library"/>
          <p:cNvPicPr preferRelativeResize="0"/>
          <p:nvPr/>
        </p:nvPicPr>
        <p:blipFill>
          <a:blip r:embed="rId4">
            <a:alphaModFix/>
          </a:blip>
          <a:stretch>
            <a:fillRect/>
          </a:stretch>
        </p:blipFill>
        <p:spPr>
          <a:xfrm>
            <a:off x="4141650" y="3503800"/>
            <a:ext cx="2390048" cy="1356724"/>
          </a:xfrm>
          <a:prstGeom prst="rect">
            <a:avLst/>
          </a:prstGeom>
          <a:noFill/>
          <a:ln>
            <a:noFill/>
          </a:ln>
        </p:spPr>
      </p:pic>
      <p:pic>
        <p:nvPicPr>
          <p:cNvPr id="188" name="Shape 188" descr="Image result for graduating people"/>
          <p:cNvPicPr preferRelativeResize="0"/>
          <p:nvPr/>
        </p:nvPicPr>
        <p:blipFill>
          <a:blip r:embed="rId5">
            <a:alphaModFix/>
          </a:blip>
          <a:stretch>
            <a:fillRect/>
          </a:stretch>
        </p:blipFill>
        <p:spPr>
          <a:xfrm>
            <a:off x="6733650" y="3426800"/>
            <a:ext cx="1811849" cy="1510724"/>
          </a:xfrm>
          <a:prstGeom prst="rect">
            <a:avLst/>
          </a:prstGeom>
          <a:noFill/>
          <a:ln>
            <a:noFill/>
          </a:ln>
        </p:spPr>
      </p:pic>
      <p:pic>
        <p:nvPicPr>
          <p:cNvPr id="189" name="Shape 189" descr="Image result for duke facilities"/>
          <p:cNvPicPr preferRelativeResize="0"/>
          <p:nvPr/>
        </p:nvPicPr>
        <p:blipFill>
          <a:blip r:embed="rId6">
            <a:alphaModFix/>
          </a:blip>
          <a:stretch>
            <a:fillRect/>
          </a:stretch>
        </p:blipFill>
        <p:spPr>
          <a:xfrm>
            <a:off x="364500" y="3893625"/>
            <a:ext cx="3018900" cy="1100374"/>
          </a:xfrm>
          <a:prstGeom prst="rect">
            <a:avLst/>
          </a:prstGeom>
          <a:noFill/>
          <a:ln>
            <a:noFill/>
          </a:ln>
        </p:spPr>
      </p:pic>
      <p:pic>
        <p:nvPicPr>
          <p:cNvPr id="190" name="Shape 190" descr="Image result for lawyer"/>
          <p:cNvPicPr preferRelativeResize="0"/>
          <p:nvPr/>
        </p:nvPicPr>
        <p:blipFill>
          <a:blip r:embed="rId7">
            <a:alphaModFix/>
          </a:blip>
          <a:stretch>
            <a:fillRect/>
          </a:stretch>
        </p:blipFill>
        <p:spPr>
          <a:xfrm>
            <a:off x="7040700" y="1957211"/>
            <a:ext cx="1873648" cy="9824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Conclusion</a:t>
            </a:r>
          </a:p>
        </p:txBody>
      </p:sp>
      <p:sp>
        <p:nvSpPr>
          <p:cNvPr id="196" name="Shape 196"/>
          <p:cNvSpPr txBox="1">
            <a:spLocks noGrp="1"/>
          </p:cNvSpPr>
          <p:nvPr>
            <p:ph type="body" idx="1"/>
          </p:nvPr>
        </p:nvSpPr>
        <p:spPr>
          <a:xfrm>
            <a:off x="311700" y="943000"/>
            <a:ext cx="8520600" cy="3397200"/>
          </a:xfrm>
          <a:prstGeom prst="rect">
            <a:avLst/>
          </a:prstGeom>
        </p:spPr>
        <p:txBody>
          <a:bodyPr lIns="91425" tIns="91425" rIns="91425" bIns="91425" anchor="t" anchorCtr="0">
            <a:noAutofit/>
          </a:bodyPr>
          <a:lstStyle/>
          <a:p>
            <a:pPr marL="457200" lvl="0" indent="-355600" rtl="0">
              <a:spcBef>
                <a:spcPts val="0"/>
              </a:spcBef>
              <a:buSzPct val="100000"/>
              <a:buAutoNum type="arabicParenBoth"/>
            </a:pPr>
            <a:r>
              <a:rPr lang="en" sz="2000" b="1"/>
              <a:t>We’re opposed to a grad student union because it would:</a:t>
            </a:r>
          </a:p>
          <a:p>
            <a:pPr marL="914400" lvl="1" indent="-323850" rtl="0">
              <a:spcBef>
                <a:spcPts val="0"/>
              </a:spcBef>
              <a:buSzPct val="100000"/>
              <a:buAutoNum type="alphaLcParenBoth"/>
            </a:pPr>
            <a:r>
              <a:rPr lang="en" sz="1500"/>
              <a:t>Ignore our uniqueness as individuals within different departments</a:t>
            </a:r>
          </a:p>
          <a:p>
            <a:pPr marL="914400" lvl="1" indent="-323850" rtl="0">
              <a:spcBef>
                <a:spcPts val="0"/>
              </a:spcBef>
              <a:buSzPct val="100000"/>
              <a:buAutoNum type="alphaLcParenBoth"/>
            </a:pPr>
            <a:r>
              <a:rPr lang="en" sz="1500"/>
              <a:t>Take away our freedom for direct negotiations; potentially remove our advocacy groups; no pay = no say policy.</a:t>
            </a:r>
          </a:p>
          <a:p>
            <a:pPr marL="914400" lvl="1" indent="-323850" rtl="0">
              <a:spcBef>
                <a:spcPts val="0"/>
              </a:spcBef>
              <a:buSzPct val="100000"/>
              <a:buAutoNum type="alphaLcParenBoth"/>
            </a:pPr>
            <a:r>
              <a:rPr lang="en" sz="1500"/>
              <a:t>Restrict work hours, TA parameters, conference &amp; travel funding, department events, etc.</a:t>
            </a:r>
          </a:p>
          <a:p>
            <a:pPr marL="914400" lvl="1" indent="-323850" rtl="0">
              <a:spcBef>
                <a:spcPts val="0"/>
              </a:spcBef>
              <a:buSzPct val="100000"/>
              <a:buAutoNum type="alphaLcParenBoth"/>
            </a:pPr>
            <a:r>
              <a:rPr lang="en" sz="1500"/>
              <a:t>Take away money from graduate students that could be used for something better</a:t>
            </a:r>
          </a:p>
          <a:p>
            <a:pPr marL="914400" lvl="1" indent="-323850" rtl="0">
              <a:spcBef>
                <a:spcPts val="0"/>
              </a:spcBef>
              <a:buSzPct val="100000"/>
              <a:buAutoNum type="alphaLcParenBoth"/>
            </a:pPr>
            <a:r>
              <a:rPr lang="en" sz="1500"/>
              <a:t>and Fail to achieve its promises for better pay or health benefits, and would likely increase our taxes by around $2,000 per year</a:t>
            </a:r>
          </a:p>
          <a:p>
            <a:pPr marL="914400" lvl="1" indent="-323850" rtl="0">
              <a:spcBef>
                <a:spcPts val="0"/>
              </a:spcBef>
              <a:buSzPct val="100000"/>
              <a:buAutoNum type="alphaLcParenBoth"/>
            </a:pPr>
            <a:r>
              <a:rPr lang="en" sz="1500"/>
              <a:t>Furthermore, many of the benefits graduate unions historically brought to students are already available at Duke!</a:t>
            </a:r>
          </a:p>
          <a:p>
            <a:pPr marL="457200" lvl="0" indent="-228600" rtl="0">
              <a:spcBef>
                <a:spcPts val="0"/>
              </a:spcBef>
              <a:buAutoNum type="arabicParenBoth"/>
            </a:pPr>
            <a:r>
              <a:rPr lang="en" b="1"/>
              <a:t>We’re opposed to SEIU based on its current tactics &amp; history of corruption</a:t>
            </a:r>
          </a:p>
          <a:p>
            <a:pPr marL="457200" lvl="0" indent="-228600" rtl="0">
              <a:spcBef>
                <a:spcPts val="0"/>
              </a:spcBef>
              <a:buAutoNum type="arabicParenBoth"/>
            </a:pPr>
            <a:r>
              <a:rPr lang="en" b="1"/>
              <a:t>Duke is already an excellent institution with superior support for its students</a:t>
            </a:r>
          </a:p>
        </p:txBody>
      </p:sp>
      <p:pic>
        <p:nvPicPr>
          <p:cNvPr id="197" name="Shape 197" descr="Image result for conclusion"/>
          <p:cNvPicPr preferRelativeResize="0"/>
          <p:nvPr/>
        </p:nvPicPr>
        <p:blipFill>
          <a:blip r:embed="rId3">
            <a:alphaModFix/>
          </a:blip>
          <a:stretch>
            <a:fillRect/>
          </a:stretch>
        </p:blipFill>
        <p:spPr>
          <a:xfrm>
            <a:off x="7260150" y="293800"/>
            <a:ext cx="1386599" cy="1387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64025"/>
            <a:ext cx="8520600" cy="613200"/>
          </a:xfrm>
          <a:prstGeom prst="rect">
            <a:avLst/>
          </a:prstGeom>
        </p:spPr>
        <p:txBody>
          <a:bodyPr lIns="91425" tIns="91425" rIns="91425" bIns="91425" anchor="t" anchorCtr="0">
            <a:noAutofit/>
          </a:bodyPr>
          <a:lstStyle/>
          <a:p>
            <a:pPr lvl="0">
              <a:spcBef>
                <a:spcPts val="0"/>
              </a:spcBef>
              <a:buNone/>
            </a:pPr>
            <a:r>
              <a:rPr lang="en" b="1"/>
              <a:t>How we can prevent the union from forming:</a:t>
            </a:r>
          </a:p>
        </p:txBody>
      </p:sp>
      <p:sp>
        <p:nvSpPr>
          <p:cNvPr id="203" name="Shape 203"/>
          <p:cNvSpPr txBox="1">
            <a:spLocks noGrp="1"/>
          </p:cNvSpPr>
          <p:nvPr>
            <p:ph type="body" idx="1"/>
          </p:nvPr>
        </p:nvSpPr>
        <p:spPr>
          <a:xfrm>
            <a:off x="3361500" y="714400"/>
            <a:ext cx="5782500" cy="3397200"/>
          </a:xfrm>
          <a:prstGeom prst="rect">
            <a:avLst/>
          </a:prstGeom>
        </p:spPr>
        <p:txBody>
          <a:bodyPr lIns="91425" tIns="91425" rIns="91425" bIns="91425" anchor="t" anchorCtr="0">
            <a:noAutofit/>
          </a:bodyPr>
          <a:lstStyle/>
          <a:p>
            <a:pPr lvl="0" algn="ctr" rtl="0">
              <a:spcBef>
                <a:spcPts val="0"/>
              </a:spcBef>
              <a:buNone/>
            </a:pPr>
            <a:r>
              <a:rPr lang="en" sz="6000" b="1"/>
              <a:t>VOTE NO! </a:t>
            </a:r>
          </a:p>
          <a:p>
            <a:pPr lvl="0" algn="ctr" rtl="0">
              <a:spcBef>
                <a:spcPts val="0"/>
              </a:spcBef>
              <a:buNone/>
            </a:pPr>
            <a:r>
              <a:rPr lang="en" b="1"/>
              <a:t>Even if you signed an authorization card, you can still </a:t>
            </a:r>
            <a:r>
              <a:rPr lang="en" b="1" u="sng"/>
              <a:t>vote NO</a:t>
            </a:r>
            <a:r>
              <a:rPr lang="en" b="1"/>
              <a:t>, and you can </a:t>
            </a:r>
            <a:r>
              <a:rPr lang="en" b="1" u="sng"/>
              <a:t>withdraw your card</a:t>
            </a:r>
            <a:r>
              <a:rPr lang="en" b="1"/>
              <a:t>.</a:t>
            </a:r>
          </a:p>
          <a:p>
            <a:pPr lvl="0" algn="ctr" rtl="0">
              <a:spcBef>
                <a:spcPts val="0"/>
              </a:spcBef>
              <a:buNone/>
            </a:pPr>
            <a:r>
              <a:rPr lang="en" b="1"/>
              <a:t>Spread the word.  Direct people to our Facebook group or website. Send questions to students.against.union@gmail.com</a:t>
            </a:r>
          </a:p>
          <a:p>
            <a:pPr lvl="0" algn="ctr">
              <a:spcBef>
                <a:spcPts val="0"/>
              </a:spcBef>
              <a:buNone/>
            </a:pPr>
            <a:r>
              <a:rPr lang="en" sz="3000" b="1"/>
              <a:t>EVERY vote counts!</a:t>
            </a:r>
          </a:p>
        </p:txBody>
      </p:sp>
      <p:pic>
        <p:nvPicPr>
          <p:cNvPr id="204" name="Shape 204"/>
          <p:cNvPicPr preferRelativeResize="0"/>
          <p:nvPr/>
        </p:nvPicPr>
        <p:blipFill>
          <a:blip r:embed="rId3">
            <a:alphaModFix/>
          </a:blip>
          <a:stretch>
            <a:fillRect/>
          </a:stretch>
        </p:blipFill>
        <p:spPr>
          <a:xfrm>
            <a:off x="133675" y="1308575"/>
            <a:ext cx="3177124" cy="31232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How Did We Get Here?</a:t>
            </a:r>
          </a:p>
        </p:txBody>
      </p:sp>
      <p:sp>
        <p:nvSpPr>
          <p:cNvPr id="67" name="Shape 67"/>
          <p:cNvSpPr txBox="1">
            <a:spLocks noGrp="1"/>
          </p:cNvSpPr>
          <p:nvPr>
            <p:ph type="body" idx="1"/>
          </p:nvPr>
        </p:nvSpPr>
        <p:spPr>
          <a:xfrm>
            <a:off x="85125" y="1225975"/>
            <a:ext cx="8520600" cy="3397200"/>
          </a:xfrm>
          <a:prstGeom prst="rect">
            <a:avLst/>
          </a:prstGeom>
        </p:spPr>
        <p:txBody>
          <a:bodyPr lIns="91425" tIns="91425" rIns="91425" bIns="91425" anchor="t" anchorCtr="0">
            <a:noAutofit/>
          </a:bodyPr>
          <a:lstStyle/>
          <a:p>
            <a:pPr marL="457200" lvl="0" indent="-228600" rtl="0">
              <a:spcBef>
                <a:spcPts val="0"/>
              </a:spcBef>
            </a:pPr>
            <a:r>
              <a:rPr lang="en"/>
              <a:t>August 23: NLRB vote → Grad students can form a union</a:t>
            </a:r>
          </a:p>
          <a:p>
            <a:pPr marL="457200" lvl="0" indent="-228600" rtl="0">
              <a:spcBef>
                <a:spcPts val="0"/>
              </a:spcBef>
            </a:pPr>
            <a:r>
              <a:rPr lang="en"/>
              <a:t>At Duke: Service Employees International Union (SEIU)</a:t>
            </a:r>
          </a:p>
          <a:p>
            <a:pPr lvl="0">
              <a:spcBef>
                <a:spcPts val="0"/>
              </a:spcBef>
              <a:buNone/>
            </a:pPr>
            <a:endParaRPr/>
          </a:p>
        </p:txBody>
      </p:sp>
      <p:pic>
        <p:nvPicPr>
          <p:cNvPr id="68" name="Shape 68" descr="https://lh5.ggpht.com/9aj7xs1fvVfu3x1eRJk8VfbV3G59ZPPFQbJhXOSYzqP9LUHZUDmc0veF0jRm8hftUA=w300"/>
          <p:cNvPicPr preferRelativeResize="0"/>
          <p:nvPr/>
        </p:nvPicPr>
        <p:blipFill>
          <a:blip r:embed="rId3">
            <a:alphaModFix/>
          </a:blip>
          <a:stretch>
            <a:fillRect/>
          </a:stretch>
        </p:blipFill>
        <p:spPr>
          <a:xfrm>
            <a:off x="311700" y="2064575"/>
            <a:ext cx="2857500" cy="2857500"/>
          </a:xfrm>
          <a:prstGeom prst="rect">
            <a:avLst/>
          </a:prstGeom>
          <a:noFill/>
          <a:ln>
            <a:noFill/>
          </a:ln>
        </p:spPr>
      </p:pic>
      <p:pic>
        <p:nvPicPr>
          <p:cNvPr id="69" name="Shape 69" descr="Image result for service employees international union strike"/>
          <p:cNvPicPr preferRelativeResize="0"/>
          <p:nvPr/>
        </p:nvPicPr>
        <p:blipFill>
          <a:blip r:embed="rId4">
            <a:alphaModFix/>
          </a:blip>
          <a:stretch>
            <a:fillRect/>
          </a:stretch>
        </p:blipFill>
        <p:spPr>
          <a:xfrm>
            <a:off x="4063399" y="1967150"/>
            <a:ext cx="4288346" cy="2857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Legal Note:</a:t>
            </a:r>
          </a:p>
        </p:txBody>
      </p:sp>
      <p:sp>
        <p:nvSpPr>
          <p:cNvPr id="210" name="Shape 210"/>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sz="1200">
                <a:solidFill>
                  <a:srgbClr val="222222"/>
                </a:solidFill>
                <a:highlight>
                  <a:srgbClr val="FFFFFF"/>
                </a:highlight>
                <a:latin typeface="Arial"/>
                <a:ea typeface="Arial"/>
                <a:cs typeface="Arial"/>
                <a:sym typeface="Arial"/>
              </a:rPr>
              <a:t> </a:t>
            </a:r>
            <a:r>
              <a:rPr lang="en" sz="1200" b="1">
                <a:solidFill>
                  <a:srgbClr val="222222"/>
                </a:solidFill>
                <a:highlight>
                  <a:srgbClr val="FFFFFF"/>
                </a:highlight>
                <a:latin typeface="Arial"/>
                <a:ea typeface="Arial"/>
                <a:cs typeface="Arial"/>
                <a:sym typeface="Arial"/>
              </a:rPr>
              <a:t>SADU is an open, collaborative platform and the statements expressed by its contributors are not subject to professional or peer review. </a:t>
            </a:r>
            <a:r>
              <a:rPr lang="en" sz="1200">
                <a:solidFill>
                  <a:srgbClr val="222222"/>
                </a:solidFill>
                <a:highlight>
                  <a:srgbClr val="FFFFFF"/>
                </a:highlight>
                <a:latin typeface="Arial"/>
                <a:ea typeface="Arial"/>
                <a:cs typeface="Arial"/>
                <a:sym typeface="Arial"/>
              </a:rPr>
              <a:t>Please be advised that nothing found here has necessarily been reviewed by people with the expertise required to provide you with complete, accurate or reliable information. No representations, express or implied, are made as to the information provided. </a:t>
            </a:r>
            <a:r>
              <a:rPr lang="en" sz="1200" b="1">
                <a:solidFill>
                  <a:srgbClr val="222222"/>
                </a:solidFill>
                <a:highlight>
                  <a:srgbClr val="FFFFFF"/>
                </a:highlight>
                <a:latin typeface="Arial"/>
                <a:ea typeface="Arial"/>
                <a:cs typeface="Arial"/>
                <a:sym typeface="Arial"/>
              </a:rPr>
              <a:t>None of the contributors, administrators or anyone else connected with SADU in any way whatsoever can be responsible for the appearance of any inaccurate or libelous information or for your use of the information contained in or referenced from these pages.</a:t>
            </a:r>
            <a:r>
              <a:rPr lang="en" sz="1200">
                <a:solidFill>
                  <a:srgbClr val="222222"/>
                </a:solidFill>
                <a:highlight>
                  <a:srgbClr val="FFFFFF"/>
                </a:highlight>
                <a:latin typeface="Arial"/>
                <a:ea typeface="Arial"/>
                <a:cs typeface="Arial"/>
                <a:sym typeface="Arial"/>
              </a:rPr>
              <a:t> You are encouraged to seek the advice of a professional who is licensed and knowledgeable in any matter (legal, financial, risk management, etc.) for which you desire specific advice and/or to verify the veracity of any statements made by or through SADU. The opinions expressed in this presentation are the authors' own and do not reflect the view of Duke University or any other affiliated organization. </a:t>
            </a:r>
          </a:p>
        </p:txBody>
      </p:sp>
      <p:sp>
        <p:nvSpPr>
          <p:cNvPr id="211" name="Shape 211"/>
          <p:cNvSpPr txBox="1">
            <a:spLocks noGrp="1"/>
          </p:cNvSpPr>
          <p:nvPr>
            <p:ph type="title"/>
          </p:nvPr>
        </p:nvSpPr>
        <p:spPr>
          <a:xfrm>
            <a:off x="311700" y="3444125"/>
            <a:ext cx="8520600" cy="613200"/>
          </a:xfrm>
          <a:prstGeom prst="rect">
            <a:avLst/>
          </a:prstGeom>
        </p:spPr>
        <p:txBody>
          <a:bodyPr lIns="91425" tIns="91425" rIns="91425" bIns="91425" anchor="t" anchorCtr="0">
            <a:noAutofit/>
          </a:bodyPr>
          <a:lstStyle/>
          <a:p>
            <a:pPr lvl="0" rtl="0">
              <a:spcBef>
                <a:spcPts val="0"/>
              </a:spcBef>
              <a:buNone/>
            </a:pPr>
            <a:r>
              <a:rPr lang="en"/>
              <a:t>We encourage everyone to make use of the sources we have referenced, and to ponder and research this important topic.</a:t>
            </a:r>
          </a:p>
        </p:txBody>
      </p:sp>
      <p:cxnSp>
        <p:nvCxnSpPr>
          <p:cNvPr id="212" name="Shape 212"/>
          <p:cNvCxnSpPr/>
          <p:nvPr/>
        </p:nvCxnSpPr>
        <p:spPr>
          <a:xfrm>
            <a:off x="34500" y="3398800"/>
            <a:ext cx="9075000" cy="0"/>
          </a:xfrm>
          <a:prstGeom prst="straightConnector1">
            <a:avLst/>
          </a:prstGeom>
          <a:noFill/>
          <a:ln w="76200" cap="flat" cmpd="sng">
            <a:solidFill>
              <a:schemeClr val="dk2"/>
            </a:solidFill>
            <a:prstDash val="solid"/>
            <a:round/>
            <a:headEnd type="none" w="lg" len="lg"/>
            <a:tailEnd type="none" w="lg" len="lg"/>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Current Situation</a:t>
            </a:r>
          </a:p>
        </p:txBody>
      </p:sp>
      <p:sp>
        <p:nvSpPr>
          <p:cNvPr id="75" name="Shape 7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rtl="0">
              <a:spcBef>
                <a:spcPts val="0"/>
              </a:spcBef>
            </a:pPr>
            <a:r>
              <a:rPr lang="en"/>
              <a:t>Thursday: SEIU filed a petition</a:t>
            </a:r>
          </a:p>
          <a:p>
            <a:pPr marL="457200" lvl="0" indent="-228600" rtl="0">
              <a:spcBef>
                <a:spcPts val="0"/>
              </a:spcBef>
            </a:pPr>
            <a:r>
              <a:rPr lang="en"/>
              <a:t>Includes all PhD and Masters students</a:t>
            </a:r>
          </a:p>
          <a:p>
            <a:pPr marL="457200" lvl="0" indent="-228600" rtl="0">
              <a:spcBef>
                <a:spcPts val="0"/>
              </a:spcBef>
            </a:pPr>
            <a:r>
              <a:rPr lang="en"/>
              <a:t>Holding a hearing to validate union cards</a:t>
            </a:r>
          </a:p>
          <a:p>
            <a:pPr marL="457200" lvl="0" indent="-228600" rtl="0">
              <a:spcBef>
                <a:spcPts val="0"/>
              </a:spcBef>
            </a:pPr>
            <a:r>
              <a:rPr lang="en"/>
              <a:t>Next step: vote!</a:t>
            </a:r>
          </a:p>
          <a:p>
            <a:pPr lvl="0" rtl="0">
              <a:spcBef>
                <a:spcPts val="0"/>
              </a:spcBef>
              <a:buNone/>
            </a:pPr>
            <a:r>
              <a:rPr lang="en" b="1" u="sng"/>
              <a:t>Result is based on </a:t>
            </a:r>
          </a:p>
          <a:p>
            <a:pPr lvl="0" rtl="0">
              <a:spcBef>
                <a:spcPts val="0"/>
              </a:spcBef>
              <a:buNone/>
            </a:pPr>
            <a:r>
              <a:rPr lang="en" b="1" u="sng"/>
              <a:t>51% of the votes,</a:t>
            </a:r>
          </a:p>
          <a:p>
            <a:pPr lvl="0" rtl="0">
              <a:spcBef>
                <a:spcPts val="0"/>
              </a:spcBef>
              <a:buNone/>
            </a:pPr>
            <a:r>
              <a:rPr lang="en" b="1" u="sng"/>
              <a:t>NOT on 51% of students</a:t>
            </a:r>
          </a:p>
        </p:txBody>
      </p:sp>
      <p:pic>
        <p:nvPicPr>
          <p:cNvPr id="76" name="Shape 76" descr="Image result for legal text"/>
          <p:cNvPicPr preferRelativeResize="0"/>
          <p:nvPr/>
        </p:nvPicPr>
        <p:blipFill>
          <a:blip r:embed="rId3">
            <a:alphaModFix/>
          </a:blip>
          <a:stretch>
            <a:fillRect/>
          </a:stretch>
        </p:blipFill>
        <p:spPr>
          <a:xfrm>
            <a:off x="3550825" y="2363625"/>
            <a:ext cx="4953000" cy="254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a:t>What If We Don’t Like the Union?</a:t>
            </a:r>
          </a:p>
        </p:txBody>
      </p:sp>
      <p:sp>
        <p:nvSpPr>
          <p:cNvPr id="82" name="Shape 82"/>
          <p:cNvSpPr txBox="1">
            <a:spLocks noGrp="1"/>
          </p:cNvSpPr>
          <p:nvPr>
            <p:ph type="body" idx="1"/>
          </p:nvPr>
        </p:nvSpPr>
        <p:spPr>
          <a:xfrm>
            <a:off x="239200" y="1171600"/>
            <a:ext cx="8520600" cy="33972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r>
              <a:rPr lang="en"/>
              <a:t>If a contract forms, we must wait 3 years to be eligible to file for decertification. </a:t>
            </a:r>
          </a:p>
          <a:p>
            <a:pPr marR="0" lvl="0" algn="l" rtl="0">
              <a:lnSpc>
                <a:spcPct val="115000"/>
              </a:lnSpc>
              <a:spcBef>
                <a:spcPts val="0"/>
              </a:spcBef>
              <a:spcAft>
                <a:spcPts val="1600"/>
              </a:spcAft>
              <a:buNone/>
            </a:pPr>
            <a:r>
              <a:rPr lang="en"/>
              <a:t>Difficult process: e.g. Minnesota home health care workers</a:t>
            </a:r>
          </a:p>
          <a:p>
            <a:pPr marR="0" lvl="0" algn="l" rtl="0">
              <a:lnSpc>
                <a:spcPct val="115000"/>
              </a:lnSpc>
              <a:spcBef>
                <a:spcPts val="0"/>
              </a:spcBef>
              <a:spcAft>
                <a:spcPts val="1600"/>
              </a:spcAft>
              <a:buNone/>
            </a:pPr>
            <a:r>
              <a:rPr lang="en" b="1"/>
              <a:t>Only 1 in 4 decertification attempts are successful.</a:t>
            </a:r>
          </a:p>
          <a:p>
            <a:pPr marL="457200" lvl="0" indent="0">
              <a:spcBef>
                <a:spcPts val="0"/>
              </a:spcBef>
              <a:buNone/>
            </a:pPr>
            <a:endParaRPr/>
          </a:p>
        </p:txBody>
      </p:sp>
      <p:pic>
        <p:nvPicPr>
          <p:cNvPr id="83" name="Shape 83" descr="Image result for minnesota home health care workers against seiu"/>
          <p:cNvPicPr preferRelativeResize="0"/>
          <p:nvPr/>
        </p:nvPicPr>
        <p:blipFill>
          <a:blip r:embed="rId3">
            <a:alphaModFix/>
          </a:blip>
          <a:stretch>
            <a:fillRect/>
          </a:stretch>
        </p:blipFill>
        <p:spPr>
          <a:xfrm>
            <a:off x="5713750" y="2401550"/>
            <a:ext cx="2355649" cy="2363699"/>
          </a:xfrm>
          <a:prstGeom prst="rect">
            <a:avLst/>
          </a:prstGeom>
          <a:noFill/>
          <a:ln>
            <a:noFill/>
          </a:ln>
        </p:spPr>
      </p:pic>
      <p:pic>
        <p:nvPicPr>
          <p:cNvPr id="84" name="Shape 84" descr="Image result for calendar"/>
          <p:cNvPicPr preferRelativeResize="0"/>
          <p:nvPr/>
        </p:nvPicPr>
        <p:blipFill>
          <a:blip r:embed="rId4">
            <a:alphaModFix/>
          </a:blip>
          <a:stretch>
            <a:fillRect/>
          </a:stretch>
        </p:blipFill>
        <p:spPr>
          <a:xfrm>
            <a:off x="360850" y="2751274"/>
            <a:ext cx="3046650" cy="2154950"/>
          </a:xfrm>
          <a:prstGeom prst="rect">
            <a:avLst/>
          </a:prstGeom>
          <a:noFill/>
          <a:ln>
            <a:noFill/>
          </a:ln>
        </p:spPr>
      </p:pic>
      <p:sp>
        <p:nvSpPr>
          <p:cNvPr id="85" name="Shape 85"/>
          <p:cNvSpPr txBox="1"/>
          <p:nvPr/>
        </p:nvSpPr>
        <p:spPr>
          <a:xfrm>
            <a:off x="1205325" y="3278900"/>
            <a:ext cx="5220000" cy="609000"/>
          </a:xfrm>
          <a:prstGeom prst="rect">
            <a:avLst/>
          </a:prstGeom>
          <a:noFill/>
          <a:ln>
            <a:noFill/>
          </a:ln>
        </p:spPr>
        <p:txBody>
          <a:bodyPr lIns="91425" tIns="91425" rIns="91425" bIns="91425" anchor="t" anchorCtr="0">
            <a:noAutofit/>
          </a:bodyPr>
          <a:lstStyle/>
          <a:p>
            <a:pPr lvl="0">
              <a:spcBef>
                <a:spcPts val="0"/>
              </a:spcBef>
              <a:buNone/>
            </a:pPr>
            <a:r>
              <a:rPr lang="en" sz="5000"/>
              <a:t>x3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40225"/>
            <a:ext cx="8520600" cy="613200"/>
          </a:xfrm>
          <a:prstGeom prst="rect">
            <a:avLst/>
          </a:prstGeom>
        </p:spPr>
        <p:txBody>
          <a:bodyPr lIns="91425" tIns="91425" rIns="91425" bIns="91425" anchor="t" anchorCtr="0">
            <a:noAutofit/>
          </a:bodyPr>
          <a:lstStyle/>
          <a:p>
            <a:pPr lvl="0">
              <a:spcBef>
                <a:spcPts val="0"/>
              </a:spcBef>
              <a:buNone/>
            </a:pPr>
            <a:r>
              <a:rPr lang="en" b="1"/>
              <a:t>6 Reasons Why We Are Opposed To A Grad Student Union</a:t>
            </a:r>
          </a:p>
        </p:txBody>
      </p:sp>
      <p:sp>
        <p:nvSpPr>
          <p:cNvPr id="91" name="Shape 91"/>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rtl="0">
              <a:spcBef>
                <a:spcPts val="0"/>
              </a:spcBef>
              <a:buAutoNum type="arabicParenBoth"/>
            </a:pPr>
            <a:r>
              <a:rPr lang="en" b="1"/>
              <a:t>We Are All Unique. </a:t>
            </a:r>
            <a:r>
              <a:rPr lang="en"/>
              <a:t>A union risks unfair revisions of department policies that ignore differences between departments.</a:t>
            </a:r>
            <a:r>
              <a:rPr lang="en" b="1"/>
              <a:t> </a:t>
            </a:r>
          </a:p>
          <a:p>
            <a:pPr marL="457200" lvl="0" indent="-228600" rtl="0">
              <a:spcBef>
                <a:spcPts val="0"/>
              </a:spcBef>
              <a:buAutoNum type="arabicParenBoth"/>
            </a:pPr>
            <a:r>
              <a:rPr lang="en" b="1"/>
              <a:t>Loss of Freedom to Negotiate Directly </a:t>
            </a:r>
            <a:r>
              <a:rPr lang="en"/>
              <a:t>with the administration. Potential additional loss of professional advocacy groups. </a:t>
            </a:r>
            <a:r>
              <a:rPr lang="en" b="1"/>
              <a:t>No Pay = No Say.</a:t>
            </a:r>
          </a:p>
          <a:p>
            <a:pPr marL="457200" lvl="0" indent="-228600" rtl="0">
              <a:spcBef>
                <a:spcPts val="0"/>
              </a:spcBef>
              <a:buAutoNum type="arabicParenBoth"/>
            </a:pPr>
            <a:r>
              <a:rPr lang="en" b="1"/>
              <a:t>Restrictions. </a:t>
            </a:r>
            <a:r>
              <a:rPr lang="en"/>
              <a:t>Grad-school-wide labor contracts </a:t>
            </a:r>
            <a:r>
              <a:rPr lang="en" b="1"/>
              <a:t>Limit Freedom of Departments </a:t>
            </a:r>
            <a:r>
              <a:rPr lang="en"/>
              <a:t>to organize and fund travel, TA positions, catered events, etc. </a:t>
            </a:r>
          </a:p>
          <a:p>
            <a:pPr marL="457200" lvl="0" indent="-228600" rtl="0">
              <a:spcBef>
                <a:spcPts val="0"/>
              </a:spcBef>
              <a:buAutoNum type="arabicParenBoth"/>
            </a:pPr>
            <a:r>
              <a:rPr lang="en" b="1"/>
              <a:t>Better Use of Money </a:t>
            </a:r>
            <a:r>
              <a:rPr lang="en"/>
              <a:t>doing something else</a:t>
            </a:r>
          </a:p>
          <a:p>
            <a:pPr marL="457200" lvl="0" indent="-228600" rtl="0">
              <a:spcBef>
                <a:spcPts val="0"/>
              </a:spcBef>
              <a:buAutoNum type="arabicParenBoth"/>
            </a:pPr>
            <a:r>
              <a:rPr lang="en" b="1"/>
              <a:t>Unions Are Historically Ineffective </a:t>
            </a:r>
            <a:r>
              <a:rPr lang="en"/>
              <a:t>for increasing pay or health care benefits AND could </a:t>
            </a:r>
            <a:r>
              <a:rPr lang="en" b="1"/>
              <a:t>Increase Our Taxes</a:t>
            </a:r>
          </a:p>
          <a:p>
            <a:pPr marL="457200" lvl="0" indent="-228600" rtl="0">
              <a:spcBef>
                <a:spcPts val="0"/>
              </a:spcBef>
              <a:buAutoNum type="arabicParenBoth"/>
            </a:pPr>
            <a:r>
              <a:rPr lang="en" b="1"/>
              <a:t>Duke Already Has Many Benefits In Place That Past Unions Have Fought For!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marL="457200" lvl="0" indent="-228600">
              <a:spcBef>
                <a:spcPts val="0"/>
              </a:spcBef>
              <a:buAutoNum type="arabicParenBoth"/>
            </a:pPr>
            <a:r>
              <a:rPr lang="en" b="1"/>
              <a:t>We are all unique</a:t>
            </a:r>
          </a:p>
        </p:txBody>
      </p:sp>
      <p:sp>
        <p:nvSpPr>
          <p:cNvPr id="97" name="Shape 97"/>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&gt;70 departments and programs of study at Duke</a:t>
            </a:r>
          </a:p>
          <a:p>
            <a:pPr lvl="0">
              <a:spcBef>
                <a:spcPts val="0"/>
              </a:spcBef>
              <a:buNone/>
            </a:pPr>
            <a:r>
              <a:rPr lang="en"/>
              <a:t>We do NOT want the same policies across all departments (from Cultural Anthropology to Mechanical Engineering...)</a:t>
            </a:r>
          </a:p>
          <a:p>
            <a:pPr lvl="0">
              <a:spcBef>
                <a:spcPts val="0"/>
              </a:spcBef>
              <a:buNone/>
            </a:pPr>
            <a:r>
              <a:rPr lang="en"/>
              <a:t>We do NOT want umbrella political involvement that does not represent everyone’s viewpoint.</a:t>
            </a:r>
          </a:p>
          <a:p>
            <a:pPr lvl="0">
              <a:spcBef>
                <a:spcPts val="0"/>
              </a:spcBef>
              <a:buClr>
                <a:schemeClr val="dk1"/>
              </a:buClr>
              <a:buSzPct val="61111"/>
              <a:buFont typeface="Arial"/>
              <a:buNone/>
            </a:pPr>
            <a:endParaRPr/>
          </a:p>
        </p:txBody>
      </p:sp>
      <p:pic>
        <p:nvPicPr>
          <p:cNvPr id="98" name="Shape 98" descr="Image result for duke engineering logo"/>
          <p:cNvPicPr preferRelativeResize="0"/>
          <p:nvPr/>
        </p:nvPicPr>
        <p:blipFill>
          <a:blip r:embed="rId3">
            <a:alphaModFix/>
          </a:blip>
          <a:stretch>
            <a:fillRect/>
          </a:stretch>
        </p:blipFill>
        <p:spPr>
          <a:xfrm>
            <a:off x="263774" y="3473400"/>
            <a:ext cx="2914650" cy="457199"/>
          </a:xfrm>
          <a:prstGeom prst="rect">
            <a:avLst/>
          </a:prstGeom>
          <a:noFill/>
          <a:ln>
            <a:noFill/>
          </a:ln>
        </p:spPr>
      </p:pic>
      <p:pic>
        <p:nvPicPr>
          <p:cNvPr id="99" name="Shape 99" descr="Image result for duke arts and sciences logo"/>
          <p:cNvPicPr preferRelativeResize="0"/>
          <p:nvPr/>
        </p:nvPicPr>
        <p:blipFill>
          <a:blip r:embed="rId4">
            <a:alphaModFix/>
          </a:blip>
          <a:stretch>
            <a:fillRect/>
          </a:stretch>
        </p:blipFill>
        <p:spPr>
          <a:xfrm>
            <a:off x="3254925" y="3473400"/>
            <a:ext cx="2004225" cy="1176224"/>
          </a:xfrm>
          <a:prstGeom prst="rect">
            <a:avLst/>
          </a:prstGeom>
          <a:noFill/>
          <a:ln>
            <a:noFill/>
          </a:ln>
        </p:spPr>
      </p:pic>
      <p:pic>
        <p:nvPicPr>
          <p:cNvPr id="100" name="Shape 100" descr="Image result for duke arts and sciences logo"/>
          <p:cNvPicPr preferRelativeResize="0"/>
          <p:nvPr/>
        </p:nvPicPr>
        <p:blipFill>
          <a:blip r:embed="rId5">
            <a:alphaModFix/>
          </a:blip>
          <a:stretch>
            <a:fillRect/>
          </a:stretch>
        </p:blipFill>
        <p:spPr>
          <a:xfrm>
            <a:off x="7438875" y="192375"/>
            <a:ext cx="1261800" cy="1408199"/>
          </a:xfrm>
          <a:prstGeom prst="rect">
            <a:avLst/>
          </a:prstGeom>
          <a:noFill/>
          <a:ln>
            <a:noFill/>
          </a:ln>
        </p:spPr>
      </p:pic>
      <p:pic>
        <p:nvPicPr>
          <p:cNvPr id="101" name="Shape 101" descr="Image result for duke humanities logo"/>
          <p:cNvPicPr preferRelativeResize="0"/>
          <p:nvPr/>
        </p:nvPicPr>
        <p:blipFill>
          <a:blip r:embed="rId6">
            <a:alphaModFix/>
          </a:blip>
          <a:stretch>
            <a:fillRect/>
          </a:stretch>
        </p:blipFill>
        <p:spPr>
          <a:xfrm>
            <a:off x="168524" y="4025875"/>
            <a:ext cx="3105150" cy="542924"/>
          </a:xfrm>
          <a:prstGeom prst="rect">
            <a:avLst/>
          </a:prstGeom>
          <a:noFill/>
          <a:ln>
            <a:noFill/>
          </a:ln>
        </p:spPr>
      </p:pic>
      <p:pic>
        <p:nvPicPr>
          <p:cNvPr id="102" name="Shape 102" descr="Image result for duke school of environment logo"/>
          <p:cNvPicPr preferRelativeResize="0"/>
          <p:nvPr/>
        </p:nvPicPr>
        <p:blipFill>
          <a:blip r:embed="rId7">
            <a:alphaModFix/>
          </a:blip>
          <a:stretch>
            <a:fillRect/>
          </a:stretch>
        </p:blipFill>
        <p:spPr>
          <a:xfrm>
            <a:off x="5316600" y="3299512"/>
            <a:ext cx="1524000" cy="1524000"/>
          </a:xfrm>
          <a:prstGeom prst="rect">
            <a:avLst/>
          </a:prstGeom>
          <a:noFill/>
          <a:ln>
            <a:noFill/>
          </a:ln>
        </p:spPr>
      </p:pic>
      <p:pic>
        <p:nvPicPr>
          <p:cNvPr id="103" name="Shape 103" descr="Image result for duke physics logo"/>
          <p:cNvPicPr preferRelativeResize="0"/>
          <p:nvPr/>
        </p:nvPicPr>
        <p:blipFill>
          <a:blip r:embed="rId8">
            <a:alphaModFix/>
          </a:blip>
          <a:stretch>
            <a:fillRect/>
          </a:stretch>
        </p:blipFill>
        <p:spPr>
          <a:xfrm>
            <a:off x="6945825" y="3210150"/>
            <a:ext cx="2095500" cy="571500"/>
          </a:xfrm>
          <a:prstGeom prst="rect">
            <a:avLst/>
          </a:prstGeom>
          <a:noFill/>
          <a:ln>
            <a:noFill/>
          </a:ln>
        </p:spPr>
      </p:pic>
      <p:pic>
        <p:nvPicPr>
          <p:cNvPr id="104" name="Shape 104" descr="Image result for duke literature logo"/>
          <p:cNvPicPr preferRelativeResize="0"/>
          <p:nvPr/>
        </p:nvPicPr>
        <p:blipFill>
          <a:blip r:embed="rId9">
            <a:alphaModFix/>
          </a:blip>
          <a:stretch>
            <a:fillRect/>
          </a:stretch>
        </p:blipFill>
        <p:spPr>
          <a:xfrm>
            <a:off x="6793412" y="3832925"/>
            <a:ext cx="2342367"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216425"/>
            <a:ext cx="8832300" cy="613200"/>
          </a:xfrm>
          <a:prstGeom prst="rect">
            <a:avLst/>
          </a:prstGeom>
        </p:spPr>
        <p:txBody>
          <a:bodyPr lIns="91425" tIns="91425" rIns="91425" bIns="91425" anchor="t" anchorCtr="0">
            <a:noAutofit/>
          </a:bodyPr>
          <a:lstStyle/>
          <a:p>
            <a:pPr lvl="0" rtl="0">
              <a:spcBef>
                <a:spcPts val="0"/>
              </a:spcBef>
              <a:buNone/>
            </a:pPr>
            <a:r>
              <a:rPr lang="en" b="1"/>
              <a:t>(2) Loss of direct negotiations &amp; advocacy groups, and payment needed to have a voice</a:t>
            </a:r>
          </a:p>
        </p:txBody>
      </p:sp>
      <p:sp>
        <p:nvSpPr>
          <p:cNvPr id="110" name="Shape 110"/>
          <p:cNvSpPr txBox="1">
            <a:spLocks noGrp="1"/>
          </p:cNvSpPr>
          <p:nvPr>
            <p:ph type="body" idx="1"/>
          </p:nvPr>
        </p:nvSpPr>
        <p:spPr>
          <a:xfrm>
            <a:off x="311700" y="1247800"/>
            <a:ext cx="8520600" cy="3397200"/>
          </a:xfrm>
          <a:prstGeom prst="rect">
            <a:avLst/>
          </a:prstGeom>
        </p:spPr>
        <p:txBody>
          <a:bodyPr lIns="91425" tIns="91425" rIns="91425" bIns="91425" anchor="t" anchorCtr="0">
            <a:noAutofit/>
          </a:bodyPr>
          <a:lstStyle/>
          <a:p>
            <a:pPr lvl="0">
              <a:spcBef>
                <a:spcPts val="0"/>
              </a:spcBef>
              <a:buClr>
                <a:srgbClr val="000000"/>
              </a:buClr>
              <a:buSzPct val="61111"/>
              <a:buFont typeface="Arial"/>
              <a:buNone/>
            </a:pPr>
            <a:r>
              <a:rPr lang="en"/>
              <a:t>Unions are legally required to represent member AND nonmember employees </a:t>
            </a:r>
          </a:p>
          <a:p>
            <a:pPr lvl="0">
              <a:spcBef>
                <a:spcPts val="0"/>
              </a:spcBef>
              <a:buClr>
                <a:srgbClr val="000000"/>
              </a:buClr>
              <a:buSzPct val="61111"/>
              <a:buFont typeface="Arial"/>
              <a:buNone/>
            </a:pPr>
            <a:r>
              <a:rPr lang="en"/>
              <a:t>Unions have </a:t>
            </a:r>
            <a:r>
              <a:rPr lang="en" b="1"/>
              <a:t>EXCLUSIVE REPRESENTATION</a:t>
            </a:r>
          </a:p>
          <a:p>
            <a:pPr lvl="0">
              <a:spcBef>
                <a:spcPts val="0"/>
              </a:spcBef>
              <a:buNone/>
            </a:pPr>
            <a:r>
              <a:rPr lang="en"/>
              <a:t>Thus, we would likely lose our existing professional advocacy groups (GPSC, EGSC, SAGE, Young Trustees, departmental committees)</a:t>
            </a:r>
          </a:p>
          <a:p>
            <a:pPr lvl="0">
              <a:spcBef>
                <a:spcPts val="0"/>
              </a:spcBef>
              <a:buClr>
                <a:schemeClr val="dk1"/>
              </a:buClr>
              <a:buSzPct val="61111"/>
              <a:buFont typeface="Arial"/>
              <a:buNone/>
            </a:pPr>
            <a:r>
              <a:rPr lang="en" b="1"/>
              <a:t>Furthermore: you only have a SAY if you PAY: no dues = no voice and no vote</a:t>
            </a:r>
          </a:p>
          <a:p>
            <a:pPr lvl="0" rtl="0">
              <a:spcBef>
                <a:spcPts val="0"/>
              </a:spcBef>
              <a:buNone/>
            </a:pPr>
            <a:endParaRPr/>
          </a:p>
        </p:txBody>
      </p:sp>
      <p:pic>
        <p:nvPicPr>
          <p:cNvPr id="111" name="Shape 111" descr="Duke Graduate &amp; Professional Student Council"/>
          <p:cNvPicPr preferRelativeResize="0"/>
          <p:nvPr/>
        </p:nvPicPr>
        <p:blipFill rotWithShape="1">
          <a:blip r:embed="rId3">
            <a:alphaModFix/>
          </a:blip>
          <a:srcRect l="17284" r="15120"/>
          <a:stretch/>
        </p:blipFill>
        <p:spPr>
          <a:xfrm>
            <a:off x="2280379" y="3634094"/>
            <a:ext cx="4412090" cy="1289180"/>
          </a:xfrm>
          <a:prstGeom prst="rect">
            <a:avLst/>
          </a:prstGeom>
          <a:noFill/>
          <a:ln>
            <a:noFill/>
          </a:ln>
        </p:spPr>
      </p:pic>
      <p:cxnSp>
        <p:nvCxnSpPr>
          <p:cNvPr id="112" name="Shape 112"/>
          <p:cNvCxnSpPr/>
          <p:nvPr/>
        </p:nvCxnSpPr>
        <p:spPr>
          <a:xfrm>
            <a:off x="1853800" y="3554628"/>
            <a:ext cx="5516100" cy="1368600"/>
          </a:xfrm>
          <a:prstGeom prst="straightConnector1">
            <a:avLst/>
          </a:prstGeom>
          <a:noFill/>
          <a:ln w="114300" cap="flat" cmpd="sng">
            <a:solidFill>
              <a:srgbClr val="FF0000"/>
            </a:solidFill>
            <a:prstDash val="solid"/>
            <a:round/>
            <a:headEnd type="none" w="lg" len="lg"/>
            <a:tailEnd type="none" w="lg" len="lg"/>
          </a:ln>
        </p:spPr>
      </p:cxnSp>
      <p:cxnSp>
        <p:nvCxnSpPr>
          <p:cNvPr id="113" name="Shape 113"/>
          <p:cNvCxnSpPr/>
          <p:nvPr/>
        </p:nvCxnSpPr>
        <p:spPr>
          <a:xfrm rot="10800000" flipH="1">
            <a:off x="1786950" y="3482445"/>
            <a:ext cx="5398800" cy="1352700"/>
          </a:xfrm>
          <a:prstGeom prst="straightConnector1">
            <a:avLst/>
          </a:prstGeom>
          <a:noFill/>
          <a:ln w="114300" cap="flat" cmpd="sng">
            <a:solidFill>
              <a:srgbClr val="FF0000"/>
            </a:solidFill>
            <a:prstDash val="solid"/>
            <a:round/>
            <a:headEnd type="none" w="lg" len="lg"/>
            <a:tailEnd type="none" w="lg" len="lg"/>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(3) Union restrictions and interference</a:t>
            </a:r>
          </a:p>
        </p:txBody>
      </p:sp>
      <p:sp>
        <p:nvSpPr>
          <p:cNvPr id="119" name="Shape 119"/>
          <p:cNvSpPr txBox="1">
            <a:spLocks noGrp="1"/>
          </p:cNvSpPr>
          <p:nvPr>
            <p:ph type="body" idx="1"/>
          </p:nvPr>
        </p:nvSpPr>
        <p:spPr>
          <a:xfrm>
            <a:off x="311700" y="1171600"/>
            <a:ext cx="5520300" cy="3397200"/>
          </a:xfrm>
          <a:prstGeom prst="rect">
            <a:avLst/>
          </a:prstGeom>
        </p:spPr>
        <p:txBody>
          <a:bodyPr lIns="91425" tIns="91425" rIns="91425" bIns="91425" anchor="t" anchorCtr="0">
            <a:noAutofit/>
          </a:bodyPr>
          <a:lstStyle/>
          <a:p>
            <a:pPr lvl="0">
              <a:spcBef>
                <a:spcPts val="0"/>
              </a:spcBef>
              <a:buNone/>
            </a:pPr>
            <a:r>
              <a:rPr lang="en"/>
              <a:t>The union may be able to interfere with work hours, choosing TA positions, conference and travel funding, department events, etc. </a:t>
            </a:r>
          </a:p>
          <a:p>
            <a:pPr lvl="0">
              <a:spcBef>
                <a:spcPts val="0"/>
              </a:spcBef>
              <a:buNone/>
            </a:pPr>
            <a:r>
              <a:rPr lang="en" b="1"/>
              <a:t>Risk of strikes: </a:t>
            </a:r>
            <a:r>
              <a:rPr lang="en"/>
              <a:t>NYU 2005, 2014</a:t>
            </a:r>
          </a:p>
          <a:p>
            <a:pPr lvl="0">
              <a:spcBef>
                <a:spcPts val="0"/>
              </a:spcBef>
              <a:buNone/>
            </a:pPr>
            <a:r>
              <a:rPr lang="en" b="1"/>
              <a:t>We do NOT have the same automatic  protections as public universities!</a:t>
            </a:r>
          </a:p>
          <a:p>
            <a:pPr lvl="0" rtl="0">
              <a:spcBef>
                <a:spcPts val="0"/>
              </a:spcBef>
              <a:buNone/>
            </a:pPr>
            <a:endParaRPr/>
          </a:p>
        </p:txBody>
      </p:sp>
      <p:pic>
        <p:nvPicPr>
          <p:cNvPr id="120" name="Shape 120"/>
          <p:cNvPicPr preferRelativeResize="0"/>
          <p:nvPr/>
        </p:nvPicPr>
        <p:blipFill>
          <a:blip r:embed="rId3">
            <a:alphaModFix/>
          </a:blip>
          <a:stretch>
            <a:fillRect/>
          </a:stretch>
        </p:blipFill>
        <p:spPr>
          <a:xfrm>
            <a:off x="6054900" y="1119874"/>
            <a:ext cx="2878550" cy="1926174"/>
          </a:xfrm>
          <a:prstGeom prst="rect">
            <a:avLst/>
          </a:prstGeom>
          <a:noFill/>
          <a:ln>
            <a:noFill/>
          </a:ln>
        </p:spPr>
      </p:pic>
      <p:pic>
        <p:nvPicPr>
          <p:cNvPr id="121" name="Shape 121" descr="Image result for students on strike"/>
          <p:cNvPicPr preferRelativeResize="0"/>
          <p:nvPr/>
        </p:nvPicPr>
        <p:blipFill>
          <a:blip r:embed="rId4">
            <a:alphaModFix/>
          </a:blip>
          <a:stretch>
            <a:fillRect/>
          </a:stretch>
        </p:blipFill>
        <p:spPr>
          <a:xfrm>
            <a:off x="5805875" y="3162799"/>
            <a:ext cx="3279975" cy="1639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rtl="0">
              <a:spcBef>
                <a:spcPts val="0"/>
              </a:spcBef>
              <a:buNone/>
            </a:pPr>
            <a:r>
              <a:rPr lang="en" b="1"/>
              <a:t>(4) Better ways to use the money</a:t>
            </a:r>
          </a:p>
        </p:txBody>
      </p:sp>
      <p:sp>
        <p:nvSpPr>
          <p:cNvPr id="127" name="Shape 127"/>
          <p:cNvSpPr txBox="1">
            <a:spLocks noGrp="1"/>
          </p:cNvSpPr>
          <p:nvPr>
            <p:ph type="body" idx="1"/>
          </p:nvPr>
        </p:nvSpPr>
        <p:spPr>
          <a:xfrm>
            <a:off x="141750" y="1171600"/>
            <a:ext cx="5305800" cy="3397200"/>
          </a:xfrm>
          <a:prstGeom prst="rect">
            <a:avLst/>
          </a:prstGeom>
        </p:spPr>
        <p:txBody>
          <a:bodyPr lIns="91425" tIns="91425" rIns="91425" bIns="91425" anchor="t" anchorCtr="0">
            <a:noAutofit/>
          </a:bodyPr>
          <a:lstStyle/>
          <a:p>
            <a:pPr lvl="0">
              <a:spcBef>
                <a:spcPts val="0"/>
              </a:spcBef>
              <a:buNone/>
            </a:pPr>
            <a:r>
              <a:rPr lang="en"/>
              <a:t>Assume 2,000 grad students pay dues (overestimate) x $300/yr (underestimate) = </a:t>
            </a:r>
            <a:r>
              <a:rPr lang="en" sz="4000"/>
              <a:t>$600,000 to the union </a:t>
            </a:r>
            <a:r>
              <a:rPr lang="en" sz="3000"/>
              <a:t>instead of to the students</a:t>
            </a:r>
          </a:p>
          <a:p>
            <a:pPr lvl="0">
              <a:spcBef>
                <a:spcPts val="0"/>
              </a:spcBef>
              <a:buNone/>
            </a:pPr>
            <a:r>
              <a:rPr lang="en" sz="2000" u="sng"/>
              <a:t>To reiterate: if you do not pay dues, you do not vote on the contract or strikes</a:t>
            </a:r>
          </a:p>
          <a:p>
            <a:pPr lvl="0">
              <a:spcBef>
                <a:spcPts val="0"/>
              </a:spcBef>
              <a:buNone/>
            </a:pPr>
            <a:endParaRPr/>
          </a:p>
          <a:p>
            <a:pPr lvl="0" rtl="0">
              <a:spcBef>
                <a:spcPts val="0"/>
              </a:spcBef>
              <a:buNone/>
            </a:pPr>
            <a:endParaRPr/>
          </a:p>
        </p:txBody>
      </p:sp>
      <p:pic>
        <p:nvPicPr>
          <p:cNvPr id="128" name="Shape 128" descr="Image result for large piles of cash"/>
          <p:cNvPicPr preferRelativeResize="0"/>
          <p:nvPr/>
        </p:nvPicPr>
        <p:blipFill>
          <a:blip r:embed="rId3">
            <a:alphaModFix/>
          </a:blip>
          <a:stretch>
            <a:fillRect/>
          </a:stretch>
        </p:blipFill>
        <p:spPr>
          <a:xfrm>
            <a:off x="5356724" y="1679537"/>
            <a:ext cx="3512449" cy="238132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4527</Words>
  <Application>Microsoft Office PowerPoint</Application>
  <PresentationFormat>On-screen Show (16:9)</PresentationFormat>
  <Paragraphs>272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Times New Roman</vt:lpstr>
      <vt:lpstr>Old Standard TT</vt:lpstr>
      <vt:lpstr>Arial</vt:lpstr>
      <vt:lpstr>paperback</vt:lpstr>
      <vt:lpstr>Students Against Duke Unionization (SADU)</vt:lpstr>
      <vt:lpstr>How Did We Get Here?</vt:lpstr>
      <vt:lpstr>Current Situation</vt:lpstr>
      <vt:lpstr>What If We Don’t Like the Union?</vt:lpstr>
      <vt:lpstr>6 Reasons Why We Are Opposed To A Grad Student Union</vt:lpstr>
      <vt:lpstr>We are all unique</vt:lpstr>
      <vt:lpstr>(2) Loss of direct negotiations &amp; advocacy groups, and payment needed to have a voice</vt:lpstr>
      <vt:lpstr>(3) Union restrictions and interference</vt:lpstr>
      <vt:lpstr>(4) Better ways to use the money</vt:lpstr>
      <vt:lpstr>(5) Unions are historically ineffective  at increasing pay/benefits</vt:lpstr>
      <vt:lpstr>AND a union could increase our taxes!</vt:lpstr>
      <vt:lpstr>Why we oppose this particular union</vt:lpstr>
      <vt:lpstr>SEIU: an unfortunate choice</vt:lpstr>
      <vt:lpstr>Additional issues related to SEIU</vt:lpstr>
      <vt:lpstr>Our final reason: Duke already offers many of the benefits that past student unions had to fight for</vt:lpstr>
      <vt:lpstr>PowerPoint Presentation</vt:lpstr>
      <vt:lpstr>Duke PhD Benefits</vt:lpstr>
      <vt:lpstr>Conclusion</vt:lpstr>
      <vt:lpstr>How we can prevent the union from forming:</vt:lpstr>
      <vt:lpstr>Legal Note: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Against Duke Unionization (SADU)</dc:title>
  <dc:creator>Rachel Ballantyne</dc:creator>
  <cp:lastModifiedBy>Rachel Ballantyne</cp:lastModifiedBy>
  <cp:revision>1</cp:revision>
  <dcterms:modified xsi:type="dcterms:W3CDTF">2016-11-20T02:08:22Z</dcterms:modified>
</cp:coreProperties>
</file>