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Lst>
  <p:notesMasterIdLst>
    <p:notesMasterId r:id="rId34"/>
  </p:notesMasterIdLst>
  <p:sldIdLst>
    <p:sldId id="256" r:id="rId3"/>
    <p:sldId id="257" r:id="rId4"/>
    <p:sldId id="258" r:id="rId5"/>
    <p:sldId id="259" r:id="rId6"/>
    <p:sldId id="260" r:id="rId7"/>
    <p:sldId id="262" r:id="rId8"/>
    <p:sldId id="284" r:id="rId9"/>
    <p:sldId id="285" r:id="rId10"/>
    <p:sldId id="286" r:id="rId11"/>
    <p:sldId id="263" r:id="rId12"/>
    <p:sldId id="270" r:id="rId13"/>
    <p:sldId id="287" r:id="rId14"/>
    <p:sldId id="264" r:id="rId15"/>
    <p:sldId id="266" r:id="rId16"/>
    <p:sldId id="267" r:id="rId17"/>
    <p:sldId id="269" r:id="rId18"/>
    <p:sldId id="268" r:id="rId19"/>
    <p:sldId id="289" r:id="rId20"/>
    <p:sldId id="265" r:id="rId21"/>
    <p:sldId id="273" r:id="rId22"/>
    <p:sldId id="277" r:id="rId23"/>
    <p:sldId id="274" r:id="rId24"/>
    <p:sldId id="279" r:id="rId25"/>
    <p:sldId id="283" r:id="rId26"/>
    <p:sldId id="280" r:id="rId27"/>
    <p:sldId id="275" r:id="rId28"/>
    <p:sldId id="281" r:id="rId29"/>
    <p:sldId id="278" r:id="rId30"/>
    <p:sldId id="290" r:id="rId31"/>
    <p:sldId id="293"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0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6" autoAdjust="0"/>
    <p:restoredTop sz="60958" autoAdjust="0"/>
  </p:normalViewPr>
  <p:slideViewPr>
    <p:cSldViewPr>
      <p:cViewPr>
        <p:scale>
          <a:sx n="60" d="100"/>
          <a:sy n="60" d="100"/>
        </p:scale>
        <p:origin x="-336" y="-288"/>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96E56B-A8F2-4470-90F2-9F7F6AF2D0DD}" type="datetimeFigureOut">
              <a:rPr lang="en-US" smtClean="0"/>
              <a:t>1/23/2017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3DA155-548C-442B-A0A9-564DE8C3EFD9}" type="slidenum">
              <a:rPr lang="en-US" smtClean="0"/>
              <a:t>‹#›</a:t>
            </a:fld>
            <a:endParaRPr lang="en-US"/>
          </a:p>
        </p:txBody>
      </p:sp>
    </p:spTree>
    <p:extLst>
      <p:ext uri="{BB962C8B-B14F-4D97-AF65-F5344CB8AC3E}">
        <p14:creationId xmlns:p14="http://schemas.microsoft.com/office/powerpoint/2010/main" val="111990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radschool.duke.edu/academics/programs-degree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thejewishweek.com/news/new-york/bds-move-nyu-tears-apart-student-unio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ionization.provost.columbia.edu/content/be-informed"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nrtw.org/required-join-pay-private/" TargetMode="External"/><Relationship Id="rId5" Type="http://schemas.openxmlformats.org/officeDocument/2006/relationships/hyperlink" Target="http://nuhw.org/seius-bogus-ratification-votes/" TargetMode="External"/><Relationship Id="rId4" Type="http://schemas.openxmlformats.org/officeDocument/2006/relationships/hyperlink" Target="http://www.csuohio.edu/organizations/seiu1199/FAQ.html"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cogs.org/cogs-constitution" TargetMode="External"/><Relationship Id="rId13" Type="http://schemas.openxmlformats.org/officeDocument/2006/relationships/hyperlink" Target="https://olms.dol-esa.gov/query/getOrgQry.do" TargetMode="External"/><Relationship Id="rId18" Type="http://schemas.openxmlformats.org/officeDocument/2006/relationships/hyperlink" Target="http://careers.ucsc.edu/student/StudentEmploymentPolicies.html#fica" TargetMode="External"/><Relationship Id="rId3" Type="http://schemas.openxmlformats.org/officeDocument/2006/relationships/hyperlink" Target="http://seiufacultyforward.org/graduate-students-are-forming-a-union-question-and-answers/" TargetMode="External"/><Relationship Id="rId7" Type="http://schemas.openxmlformats.org/officeDocument/2006/relationships/hyperlink" Target="http://www.uaw4121.org/about/faqs/#q13" TargetMode="External"/><Relationship Id="rId12" Type="http://schemas.openxmlformats.org/officeDocument/2006/relationships/hyperlink" Target="http://l.facebook.com/l.php?u=http://www.seiu509.org/category/higher-education/&amp;h=sAQFjNdkgAQEy9pdBl3tapwaqDz_t5LO3GHuJEjept5yTAQ&amp;enc=AZPTrYO87hF-B8mASCuuw1G8QLr1v2Oti5fIKDXePU6zw6Vhl7P-ucZXSEcBRT5SvLUc4_nDVi4JThTsA5ryci2l-VatVB-67BSGrfiQfXtXCgDaZR2RXH_Jt-aAhE-0xqL5YJVK39JvemS_xaLkfvwr4UtU52r_Eh22uFW-iN4byw&amp;s=1" TargetMode="External"/><Relationship Id="rId17" Type="http://schemas.openxmlformats.org/officeDocument/2006/relationships/hyperlink" Target="http://careers.ucsc.edu/staff/StudentFICAGuidelines1.pdf" TargetMode="External"/><Relationship Id="rId2" Type="http://schemas.openxmlformats.org/officeDocument/2006/relationships/slide" Target="../slides/slide16.xml"/><Relationship Id="rId16" Type="http://schemas.openxmlformats.org/officeDocument/2006/relationships/hyperlink" Target="http://www.makingabetternyu.org/gsocuaw/2016/07/18/faqs-what-to-do-about-nyus-faulty-fica-taxes/" TargetMode="External"/><Relationship Id="rId1" Type="http://schemas.openxmlformats.org/officeDocument/2006/relationships/notesMaster" Target="../notesMasters/notesMaster1.xml"/><Relationship Id="rId6" Type="http://schemas.openxmlformats.org/officeDocument/2006/relationships/hyperlink" Target="http://www.makingabetternyu.org/gsocuaw/for-grad-workers/" TargetMode="External"/><Relationship Id="rId11" Type="http://schemas.openxmlformats.org/officeDocument/2006/relationships/hyperlink" Target="http://l.facebook.com/l.php?u=http://cogs.org/contract-faqs&amp;h=kAQGIXYgSAQELoKLxEk9esPIecMpUy1CRIQVN0kCd_psKgQ&amp;enc=AZM4kCfoyNNGTAj9v2XpeK5akB-YFLZM6qgLh0DIxXhosdOPy1JbAcJKntKvtnKqOO95YF9ubw3FwRmUGWj-yYT9iKjvL8WTySUBQwiApff0vR9lakGKac5Z_16c9TMEvyVmzIJAJdkzsDs8-2ODuexr5WgMqg_E2OEq3jM7QZt8OA&amp;s=1" TargetMode="External"/><Relationship Id="rId5" Type="http://schemas.openxmlformats.org/officeDocument/2006/relationships/hyperlink" Target="http://harvardgradunion.org/frequently-asked-questions/" TargetMode="External"/><Relationship Id="rId15" Type="http://schemas.openxmlformats.org/officeDocument/2006/relationships/hyperlink" Target="https://www.irs.gov/pub/irs-drop/rp-05-11.pdf" TargetMode="External"/><Relationship Id="rId10" Type="http://schemas.openxmlformats.org/officeDocument/2006/relationships/hyperlink" Target="http://apps.nlrb.gov/link/document.aspx/09031d458201e5cd" TargetMode="External"/><Relationship Id="rId4" Type="http://schemas.openxmlformats.org/officeDocument/2006/relationships/hyperlink" Target="https://dukegradunion.org/faq/" TargetMode="External"/><Relationship Id="rId9" Type="http://schemas.openxmlformats.org/officeDocument/2006/relationships/hyperlink" Target="http://l.facebook.com/l.php?u=http://apps.nlrb.gov/link/document.aspx/09031d458202054f&amp;h=kAQGIXYgSAQHQdg5amDOUouxhvTNLEmpsxCOdZO2Ts-IriA&amp;enc=AZNqLQrwAD4NcQrfBt9qbvwHaz9EfmkhRFfSFhWVTKngfL56jAMlbtO8fc4NCa8bpPPeJCa_TBfS0ZQLdZAWkWTIU2pe9R3gE6USS2IsxLEvfRPe0G2DsRlBXfCv1P4oVqJAgqVo85CvQjcwzKSI3SymOtJi2049gGp33YhoXn7xEQ&amp;s=1" TargetMode="External"/><Relationship Id="rId14" Type="http://schemas.openxmlformats.org/officeDocument/2006/relationships/hyperlink" Target="https://www.unionfacts.com/lu/511865/SEIU/509/#basic-tab"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nionization.provost.columbia.edu/content/be-informed"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nytimes.com/2005/11/10/nyregion/graduate-teaching-assistants-go-on-strike-against-nyu.html?_r=0" TargetMode="External"/><Relationship Id="rId4" Type="http://schemas.openxmlformats.org/officeDocument/2006/relationships/hyperlink" Target="http://inthesetimes.com/working/entry/17410/nyu_grad_students_strik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laborpains.org/2016/07/22/seiu-faces-largest-decertification-vote-in-history/"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dailycaller.com/2016/07/18/exclusive-minnesota-union-faces-largest-decertification-vote-in-history/"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ornellsun.com/2016/11/13/graduate-students-cgsu-coerces-members-with-emotional-blackmail/"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redstate.com/laborunionreport/2012/02/24/seiu-organizing-tactics-include-intimidation-and-lying-to-workers-company-alleges/" TargetMode="External"/><Relationship Id="rId4" Type="http://schemas.openxmlformats.org/officeDocument/2006/relationships/hyperlink" Target="http://www.seiuexposed.com/crime-and-corruption/#.WC3spbVhBHc"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labornotes.org/blogs/2014/02/viewpoint-seiu-503-rank-and-filers-defeat-mega-local-merge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unionfacts.com/union/Service_Employees" TargetMode="External"/><Relationship Id="rId13" Type="http://schemas.openxmlformats.org/officeDocument/2006/relationships/hyperlink" Target="https://www.unionfacts.com/spending/Service_Employees/Overhead" TargetMode="External"/><Relationship Id="rId3" Type="http://schemas.openxmlformats.org/officeDocument/2006/relationships/hyperlink" Target="https://www.unionfacts.com/union/Service_Employees#ulp-tab" TargetMode="External"/><Relationship Id="rId7" Type="http://schemas.openxmlformats.org/officeDocument/2006/relationships/hyperlink" Target="https://www.unionfacts.com/union/Service_Employees#membership-tab" TargetMode="External"/><Relationship Id="rId12" Type="http://schemas.openxmlformats.org/officeDocument/2006/relationships/hyperlink" Target="https://www.unionfacts.com/spending/Service_Employees/Contributions_Gifts_Grants"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unionfacts.com/union/Service_Employees#spending-tab" TargetMode="External"/><Relationship Id="rId11" Type="http://schemas.openxmlformats.org/officeDocument/2006/relationships/hyperlink" Target="https://www.unionfacts.com/spending/Service_Employees/Political_Activities_Lobbying" TargetMode="External"/><Relationship Id="rId5" Type="http://schemas.openxmlformats.org/officeDocument/2006/relationships/hyperlink" Target="https://www.unionfacts.com/union/Service_Employees#political-tab" TargetMode="External"/><Relationship Id="rId10" Type="http://schemas.openxmlformats.org/officeDocument/2006/relationships/hyperlink" Target="https://www.unionfacts.com/spending/Service_Employees/Representational_Activities" TargetMode="External"/><Relationship Id="rId4" Type="http://schemas.openxmlformats.org/officeDocument/2006/relationships/hyperlink" Target="https://www.unionfacts.com/union/Service_Employees#rd-tab" TargetMode="External"/><Relationship Id="rId9" Type="http://schemas.openxmlformats.org/officeDocument/2006/relationships/hyperlink" Target="http://www.seiuexposed.com/crime-and-corruption/#.WC3spbVhBHc" TargetMode="External"/><Relationship Id="rId14" Type="http://schemas.openxmlformats.org/officeDocument/2006/relationships/hyperlink" Target="https://www.unionfacts.com/spending/Service_Employees/Administratio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3.amazonaws.com/convdocs.seiume&#8230;/&#8230;/constitution.pdf&#823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ork.duke.ed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radschool.duke.edu/sites/default/files/documents/tuition_fees_stipend_schedule_academic_year_2016-17.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urldefense.proofpoint.com/v2/url?u=http-3A__www.wendychao.com_science_stipends_2009-2D10.html&amp;d=CwMFaQ&amp;c=imBPVzF25OnBgGmVOlcsiEgHoG1i6YHLR0Sj_gZ4adc&amp;r=cdBMaXxH9S2JdcqjfqhkQQ&amp;m=u8RUAB2ABqohzuWpNwbvhr8K32KPI3sS_AqVDR86_4Q&amp;s=9VntW25EsJ309Y0j1FSmOtWk5clbdx-Q9rekA_ViQWM&amp;e=" TargetMode="External"/><Relationship Id="rId4" Type="http://schemas.openxmlformats.org/officeDocument/2006/relationships/hyperlink" Target="https://gradschool.duke.edu/sites/default/files/documents/tuition_fees_stipend_schedule_academic_year_2014-15.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rldefense.proofpoint.com/v2/url?u=http-3A__app.bronto.com_t_l-3Fssid-3D21415-26subscriber-5Fid-3Dahlanwlkfxbofqtidukopyeleybdbii-26delivery-5Fid-3Dbcjdpzehttiopvepggczhpyowfuybog-26td-3D51ixe0VIuMu7-2D1R0pUBWiQfoSLEzi2VVZo8DzIRnCDp5Tio3-5FpKSe3SLsFJZP-2D7vJWDiaZ9XQzOkGveFSLBTlleCAGYAu3xFAOjO5QBfmG-2DRopWvnWTmXv35D9-2DOXj-5FP1gtqUuoXYAqEoZbfeFTbLArvECy9-2DRM7-2DWwGclM-5FPB4GtM7iYP2EDan0HLSF0E-5FGaedJY04vky8QXkHH45-2DyH3y5schELZbrisKlPeTSznyo8F-5FBTyQ6RMgHqEPN5Zdy-2DNHRNJrGwyRQc&amp;d=CwMCaQ&amp;c=imBPVzF25OnBgGmVOlcsiEgHoG1i6YHLR0Sj_gZ4adc&amp;r=_jPf1OSFPU7SyVdo2hVgnh57uzjmsp5g4FRGsiY3ZrA&amp;m=0UXGysrf3-WDMdjKBk1zxEIt_-hYjmBwy2ALwhhXqsc&amp;s=jxvOTC-JykY9dYavA_Q9guf6b5NGEqJnPq9qRLvhx9w&amp;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urldefense.proofpoint.com/v2/url?u=http-3A__app.bronto.com_t_l-3Fssid-3D21415-26subscriber-5Fid-3Dahlanwlkfxbofqtidukopyeleybdbii-26delivery-5Fid-3Dbcjdpzehttiopvepggczhpyowfuybog-26td-3DKTvjRLFKYJFI74hhwR0cCAUe3hXZHPbTi4Xoa-5FUauj28G44IE7c1CCpWqLw8Tvws1EDCQwEB-2D1VdixOaWnj3f-5FdUTGP5rtHFa4jSBJR3siAbN6Vn73GFmwG1W9pgHcbWoCQRB7X7D4zd2HJXE0odEbJL0t2PGY0rKERO3jiUSVq3TQsxNf5nV35FjYPFsix40JbpFUQEN9-5FED41siIjqScmizoKCObpqYD1zr7SVNznj42hW6nd1-2DXBK5dD7e7OvkdQT8pAdC-2D4fI&amp;d=CwMCaQ&amp;c=imBPVzF25OnBgGmVOlcsiEgHoG1i6YHLR0Sj_gZ4adc&amp;r=_jPf1OSFPU7SyVdo2hVgnh57uzjmsp5g4FRGsiY3ZrA&amp;m=0UXGysrf3-WDMdjKBk1zxEIt_-hYjmBwy2ALwhhXqsc&amp;s=S7hP9ykcS1pvtUN25bMvhsCESvcjBpoLz5LtocJRQHo&amp;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omschenkjr.net/wordpress/wp-content/uploads/2009/07/egsus-rhe.pd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lib.dr.iastate.edu/cgi/viewcontent.cgi?article=15881&amp;context=rtd" TargetMode="External"/><Relationship Id="rId4" Type="http://schemas.openxmlformats.org/officeDocument/2006/relationships/hyperlink" Target="http://www.infoplease.com/ipa/A0908742.html"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makingabetternyu.org/gsocuaw/wp-content/uploads/GSOCNYU_2015contract_searchable.pdf" TargetMode="External"/><Relationship Id="rId3" Type="http://schemas.openxmlformats.org/officeDocument/2006/relationships/hyperlink" Target="https://www.unionfacts.com/union/Service_Employees#ulp-tab" TargetMode="External"/><Relationship Id="rId7" Type="http://schemas.openxmlformats.org/officeDocument/2006/relationships/hyperlink" Target="http://www.2110uaw.org/cbas/NYU_CBA_2015_2020.pdf"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urldefense.proofpoint.com/v2/url?u=http-3A__www.wendychao.com_science_stipends_2009-2D10.html&amp;d=CwMFaQ&amp;c=imBPVzF25OnBgGmVOlcsiEgHoG1i6YHLR0Sj_gZ4adc&amp;r=cdBMaXxH9S2JdcqjfqhkQQ&amp;m=u8RUAB2ABqohzuWpNwbvhr8K32KPI3sS_AqVDR86_4Q&amp;s=9VntW25EsJ309Y0j1FSmOtWk5clbdx-Q9rekA_ViQWM&amp;e=" TargetMode="External"/><Relationship Id="rId5" Type="http://schemas.openxmlformats.org/officeDocument/2006/relationships/hyperlink" Target="https://gradschool.duke.edu/sites/default/files/documents/tuition_fees_stipend_schedule_academic_year_2014-15.pdf" TargetMode="External"/><Relationship Id="rId4" Type="http://schemas.openxmlformats.org/officeDocument/2006/relationships/hyperlink" Target="https://gradschool.duke.edu/sites/default/files/documents/tuition_fees_stipend_schedule_academic_year_2016-17.pdf" TargetMode="External"/><Relationship Id="rId9" Type="http://schemas.openxmlformats.org/officeDocument/2006/relationships/hyperlink" Target="http://www.uaw2865.org/resources/current-uaw-contract/#article1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We’re </a:t>
            </a:r>
            <a:r>
              <a:rPr lang="en-US" baseline="0" dirty="0" smtClean="0"/>
              <a:t>a group of Duke grad students who work on a wide range of issues and are currently focusing on the graduate student union. </a:t>
            </a:r>
            <a:endParaRPr lang="en-US" dirty="0" smtClean="0"/>
          </a:p>
          <a:p>
            <a:endParaRPr lang="en-US" baseline="0" dirty="0" smtClean="0"/>
          </a:p>
          <a:p>
            <a:r>
              <a:rPr lang="en-US" baseline="0" dirty="0" smtClean="0"/>
              <a:t>I personally am also part of Students Against Duke Unionization, which is a separate group. I want to thank them for a </a:t>
            </a:r>
            <a:r>
              <a:rPr lang="en-US" baseline="0" dirty="0" smtClean="0"/>
              <a:t>couple </a:t>
            </a:r>
            <a:r>
              <a:rPr lang="en-US" baseline="0" dirty="0" smtClean="0"/>
              <a:t>statistics and phrases </a:t>
            </a:r>
            <a:r>
              <a:rPr lang="en-US" baseline="0" dirty="0" smtClean="0"/>
              <a:t>I have used here based on another set of slides that we collaborated on last semester.</a:t>
            </a:r>
          </a:p>
          <a:p>
            <a:endParaRPr lang="en-US" baseline="0" dirty="0" smtClean="0"/>
          </a:p>
        </p:txBody>
      </p:sp>
      <p:sp>
        <p:nvSpPr>
          <p:cNvPr id="4" name="Slide Number Placeholder 3"/>
          <p:cNvSpPr>
            <a:spLocks noGrp="1"/>
          </p:cNvSpPr>
          <p:nvPr>
            <p:ph type="sldNum" sz="quarter" idx="10"/>
          </p:nvPr>
        </p:nvSpPr>
        <p:spPr/>
        <p:txBody>
          <a:bodyPr/>
          <a:lstStyle/>
          <a:p>
            <a:fld id="{EA3DA155-548C-442B-A0A9-564DE8C3EFD9}" type="slidenum">
              <a:rPr lang="en-US" smtClean="0"/>
              <a:t>2</a:t>
            </a:fld>
            <a:endParaRPr lang="en-US"/>
          </a:p>
        </p:txBody>
      </p:sp>
    </p:spTree>
    <p:extLst>
      <p:ext uri="{BB962C8B-B14F-4D97-AF65-F5344CB8AC3E}">
        <p14:creationId xmlns:p14="http://schemas.microsoft.com/office/powerpoint/2010/main" val="426469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Certain departments already have benefits established that their students requested due to their unique needs. </a:t>
            </a:r>
          </a:p>
          <a:p>
            <a:r>
              <a:rPr lang="en-US" baseline="0" dirty="0" smtClean="0"/>
              <a:t>A union contract means scrapping all the current benefits and starting over, rewriting all the policies so they apply to everyone. </a:t>
            </a:r>
          </a:p>
          <a:p>
            <a:r>
              <a:rPr lang="en-US" baseline="0" dirty="0" smtClean="0"/>
              <a:t>The union contracts I have seen personally do not distinguish between different departments. </a:t>
            </a:r>
          </a:p>
          <a:p>
            <a:r>
              <a:rPr lang="en-US" baseline="0" dirty="0" smtClean="0"/>
              <a:t>Even if a contract were to attempt to make distinctions, it would rapidly become cumbersome because of having to address over 70 different departments at Duke. </a:t>
            </a:r>
          </a:p>
          <a:p>
            <a:endParaRPr lang="en-US" baseline="0" dirty="0" smtClean="0"/>
          </a:p>
          <a:p>
            <a:r>
              <a:rPr lang="en-US" baseline="0" dirty="0" smtClean="0"/>
              <a:t>Furthermore, unions ignore differences between </a:t>
            </a:r>
            <a:r>
              <a:rPr lang="en-US" baseline="0" dirty="0" smtClean="0"/>
              <a:t>individual students</a:t>
            </a:r>
            <a:r>
              <a:rPr lang="en-US" baseline="0" dirty="0" smtClean="0"/>
              <a:t>. At NYU the graduate union voted on whether to impose an academic </a:t>
            </a:r>
            <a:r>
              <a:rPr lang="en-US" sz="1200" b="0" i="0" u="none" strike="noStrike" kern="1200" dirty="0" smtClean="0">
                <a:solidFill>
                  <a:schemeClr val="tx1"/>
                </a:solidFill>
                <a:effectLst/>
                <a:latin typeface="+mn-lt"/>
                <a:ea typeface="+mn-ea"/>
                <a:cs typeface="+mn-cs"/>
              </a:rPr>
              <a:t>boycott on Israeli institutions - extremely controversial </a:t>
            </a:r>
            <a:endParaRPr lang="en-US" baseline="0" dirty="0" smtClean="0"/>
          </a:p>
          <a:p>
            <a:endParaRPr lang="en-US" baseline="0" dirty="0" smtClean="0"/>
          </a:p>
          <a:p>
            <a:r>
              <a:rPr lang="en-US" baseline="0" dirty="0" smtClean="0"/>
              <a:t>Sources</a:t>
            </a:r>
          </a:p>
          <a:p>
            <a:pPr rtl="0"/>
            <a:r>
              <a:rPr lang="en-US" sz="1200" b="0" i="0" u="sng" strike="noStrike" kern="1200" dirty="0" smtClean="0">
                <a:solidFill>
                  <a:schemeClr val="tx1"/>
                </a:solidFill>
                <a:effectLst/>
                <a:latin typeface="+mn-lt"/>
                <a:ea typeface="+mn-ea"/>
                <a:cs typeface="+mn-cs"/>
                <a:hlinkClick r:id="rId3"/>
              </a:rPr>
              <a:t>https://gradschool.duke.edu/academics/programs-degrees</a:t>
            </a:r>
            <a:r>
              <a:rPr lang="en-US" sz="1200" b="0" i="0" u="none" strike="noStrike" kern="1200" dirty="0" smtClean="0">
                <a:solidFill>
                  <a:schemeClr val="tx1"/>
                </a:solidFill>
                <a:effectLst/>
                <a:latin typeface="+mn-lt"/>
                <a:ea typeface="+mn-ea"/>
                <a:cs typeface="+mn-cs"/>
              </a:rPr>
              <a:t> </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4"/>
              </a:rPr>
              <a:t>http://www.thejewishweek.com/news/new-york/bds-move-nyu-tears-apart-student-union</a:t>
            </a:r>
            <a:r>
              <a:rPr lang="en-US" sz="1200" b="0" i="0" u="none" strike="noStrike" kern="1200" dirty="0" smtClean="0">
                <a:solidFill>
                  <a:schemeClr val="tx1"/>
                </a:solidFill>
                <a:effectLst/>
                <a:latin typeface="+mn-lt"/>
                <a:ea typeface="+mn-ea"/>
                <a:cs typeface="+mn-cs"/>
              </a:rPr>
              <a:t> </a:t>
            </a:r>
            <a:endParaRPr lang="en-US" b="0" dirty="0" smtClean="0">
              <a:effectLst/>
            </a:endParaRPr>
          </a:p>
        </p:txBody>
      </p:sp>
      <p:sp>
        <p:nvSpPr>
          <p:cNvPr id="4" name="Slide Number Placeholder 3"/>
          <p:cNvSpPr>
            <a:spLocks noGrp="1"/>
          </p:cNvSpPr>
          <p:nvPr>
            <p:ph type="sldNum" sz="quarter" idx="10"/>
          </p:nvPr>
        </p:nvSpPr>
        <p:spPr/>
        <p:txBody>
          <a:bodyPr/>
          <a:lstStyle/>
          <a:p>
            <a:fld id="{EA3DA155-548C-442B-A0A9-564DE8C3EFD9}" type="slidenum">
              <a:rPr lang="en-US" smtClean="0"/>
              <a:t>14</a:t>
            </a:fld>
            <a:endParaRPr lang="en-US"/>
          </a:p>
        </p:txBody>
      </p:sp>
    </p:spTree>
    <p:extLst>
      <p:ext uri="{BB962C8B-B14F-4D97-AF65-F5344CB8AC3E}">
        <p14:creationId xmlns:p14="http://schemas.microsoft.com/office/powerpoint/2010/main" val="387240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Right now we have numerous professional advocacy groups: GPSC, EGSC,</a:t>
            </a:r>
            <a:r>
              <a:rPr lang="en-US" sz="1200" b="0" i="0" u="none" strike="noStrike" kern="1200" baseline="0" dirty="0" smtClean="0">
                <a:solidFill>
                  <a:schemeClr val="tx1"/>
                </a:solidFill>
                <a:effectLst/>
                <a:latin typeface="+mn-lt"/>
                <a:ea typeface="+mn-ea"/>
                <a:cs typeface="+mn-cs"/>
              </a:rPr>
              <a:t> SAGE, Young Trustees, departmental committees, etc. These all work together to improve our experience every year, for no additional cost to us.</a:t>
            </a:r>
          </a:p>
          <a:p>
            <a:pPr rtl="0"/>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effectLst/>
                <a:latin typeface="+mn-lt"/>
                <a:ea typeface="+mn-ea"/>
                <a:cs typeface="+mn-cs"/>
              </a:rPr>
              <a:t>If we were to form a union, these existing advocacy groups would be removed or limited.</a:t>
            </a:r>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Unions are legally required to represent member AND nonmember employees</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They have “Exclusive representation“ which  </a:t>
            </a:r>
            <a:r>
              <a:rPr lang="en-US" sz="1200" b="0" i="0" u="none" strike="noStrike" kern="1200" dirty="0" smtClean="0">
                <a:solidFill>
                  <a:schemeClr val="tx1"/>
                </a:solidFill>
                <a:effectLst/>
                <a:latin typeface="+mn-lt"/>
                <a:ea typeface="+mn-ea"/>
                <a:cs typeface="+mn-cs"/>
              </a:rPr>
              <a:t>is the special coercive privilege, given by federal law, that empowers union officials to represent all employees in a company’s bargaining </a:t>
            </a:r>
            <a:r>
              <a:rPr lang="en-US" sz="1200" b="0" i="0" u="none" strike="noStrike" kern="1200" dirty="0" smtClean="0">
                <a:solidFill>
                  <a:schemeClr val="tx1"/>
                </a:solidFill>
                <a:effectLst/>
                <a:latin typeface="+mn-lt"/>
                <a:ea typeface="+mn-ea"/>
                <a:cs typeface="+mn-cs"/>
              </a:rPr>
              <a:t>unit. </a:t>
            </a:r>
            <a:r>
              <a:rPr lang="en-US" sz="1200" b="0" i="0" u="none" strike="noStrike" kern="1200" dirty="0" smtClean="0">
                <a:solidFill>
                  <a:schemeClr val="tx1"/>
                </a:solidFill>
                <a:effectLst/>
                <a:latin typeface="+mn-lt"/>
                <a:ea typeface="+mn-ea"/>
                <a:cs typeface="+mn-cs"/>
              </a:rPr>
              <a:t>This "compulsory union representation" deprives employees, even in Right to Work states, of their right to bargain for themselves. </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If a union formed, it would be the only voice to the University for all students on pay, work hours, and other employment matters. Students could no longer talk directly with administration or use their professional groups to solve problems. </a:t>
            </a:r>
          </a:p>
          <a:p>
            <a:pPr rtl="0"/>
            <a:endParaRPr lang="en-US" b="0" dirty="0" smtClean="0">
              <a:effectLst/>
            </a:endParaRPr>
          </a:p>
          <a:p>
            <a:pPr rtl="0"/>
            <a:r>
              <a:rPr lang="en-US" sz="1200" b="1" i="0" u="none" strike="noStrike" kern="1200" dirty="0" smtClean="0">
                <a:solidFill>
                  <a:schemeClr val="tx1"/>
                </a:solidFill>
                <a:effectLst/>
                <a:latin typeface="+mn-lt"/>
                <a:ea typeface="+mn-ea"/>
                <a:cs typeface="+mn-cs"/>
              </a:rPr>
              <a:t>Note that students who opt out of paying fees will still be represented by the union but will NOT have a vote in accepting or rejecting union contracts. If not many people pay their dues, which is likely considering the right-to-work policy in North Carolina, </a:t>
            </a:r>
            <a:r>
              <a:rPr lang="en-US" sz="1200" b="1" i="0" u="none" strike="noStrike" kern="1200" dirty="0" smtClean="0">
                <a:solidFill>
                  <a:schemeClr val="tx1"/>
                </a:solidFill>
                <a:effectLst/>
                <a:latin typeface="+mn-lt"/>
                <a:ea typeface="+mn-ea"/>
                <a:cs typeface="+mn-cs"/>
              </a:rPr>
              <a:t>then </a:t>
            </a:r>
            <a:r>
              <a:rPr lang="en-US" sz="1200" b="1" i="0" u="none" strike="noStrike" kern="1200" dirty="0" smtClean="0">
                <a:solidFill>
                  <a:schemeClr val="tx1"/>
                </a:solidFill>
                <a:effectLst/>
                <a:latin typeface="+mn-lt"/>
                <a:ea typeface="+mn-ea"/>
                <a:cs typeface="+mn-cs"/>
              </a:rPr>
              <a:t>only a small group of dues-paying people </a:t>
            </a:r>
            <a:r>
              <a:rPr lang="en-US" sz="1200" b="1" i="0" u="none" strike="noStrike" kern="1200" dirty="0" smtClean="0">
                <a:solidFill>
                  <a:schemeClr val="tx1"/>
                </a:solidFill>
                <a:effectLst/>
                <a:latin typeface="+mn-lt"/>
                <a:ea typeface="+mn-ea"/>
                <a:cs typeface="+mn-cs"/>
              </a:rPr>
              <a:t>will decide </a:t>
            </a:r>
            <a:r>
              <a:rPr lang="en-US" sz="1200" b="1" i="0" u="none" strike="noStrike" kern="1200" dirty="0" smtClean="0">
                <a:solidFill>
                  <a:schemeClr val="tx1"/>
                </a:solidFill>
                <a:effectLst/>
                <a:latin typeface="+mn-lt"/>
                <a:ea typeface="+mn-ea"/>
                <a:cs typeface="+mn-cs"/>
              </a:rPr>
              <a:t>the contract for the rest of us. The rest of us will have NO on-campus representation, unless we decide to pay $600 per year to the union. Furthermore, it will be only this group of dues-paying people who will be able to vote on whether to strike.</a:t>
            </a:r>
          </a:p>
          <a:p>
            <a:pPr rtl="0"/>
            <a:endParaRPr lang="en-US" b="0" dirty="0" smtClean="0">
              <a:effectLst/>
            </a:endParaRPr>
          </a:p>
          <a:p>
            <a:pPr rtl="0"/>
            <a:r>
              <a:rPr lang="en-US" sz="1200" b="1" i="0" u="none" strike="noStrike" kern="1200" dirty="0" smtClean="0">
                <a:solidFill>
                  <a:schemeClr val="tx1"/>
                </a:solidFill>
                <a:effectLst/>
                <a:latin typeface="+mn-lt"/>
                <a:ea typeface="+mn-ea"/>
                <a:cs typeface="+mn-cs"/>
              </a:rPr>
              <a:t>It is unclear whether students will have to be paying members to vote on the initial contract - the first one that is created - but it is a certainty that students will have to pay dues to vote on all future contracts and for decisions on whether or not to strike. This “pay to have a voice” policy is standard operating procedure used by unions in general. </a:t>
            </a:r>
            <a:endParaRPr lang="en-US" sz="1200" b="1" i="0" u="none" strike="noStrike" kern="1200" dirty="0" smtClean="0">
              <a:solidFill>
                <a:schemeClr val="tx1"/>
              </a:solidFill>
              <a:effectLst/>
              <a:latin typeface="+mn-lt"/>
              <a:ea typeface="+mn-ea"/>
              <a:cs typeface="+mn-cs"/>
            </a:endParaRPr>
          </a:p>
          <a:p>
            <a:pPr rtl="0"/>
            <a:endParaRPr lang="en-US" sz="1200" b="1" i="0" u="none" strike="noStrike" kern="1200" dirty="0" smtClean="0">
              <a:solidFill>
                <a:schemeClr val="tx1"/>
              </a:solidFill>
              <a:effectLst/>
              <a:latin typeface="+mn-lt"/>
              <a:ea typeface="+mn-ea"/>
              <a:cs typeface="+mn-cs"/>
            </a:endParaRPr>
          </a:p>
          <a:p>
            <a:pPr rtl="0"/>
            <a:r>
              <a:rPr lang="en-US" sz="1200" b="1" i="0" u="none" strike="noStrike" kern="1200" dirty="0" smtClean="0">
                <a:solidFill>
                  <a:schemeClr val="tx1"/>
                </a:solidFill>
                <a:effectLst/>
                <a:latin typeface="+mn-lt"/>
                <a:ea typeface="+mn-ea"/>
                <a:cs typeface="+mn-cs"/>
              </a:rPr>
              <a:t>The</a:t>
            </a:r>
            <a:r>
              <a:rPr lang="en-US" sz="1200" b="1" i="0" u="none" strike="noStrike" kern="1200" baseline="0" dirty="0" smtClean="0">
                <a:solidFill>
                  <a:schemeClr val="tx1"/>
                </a:solidFill>
                <a:effectLst/>
                <a:latin typeface="+mn-lt"/>
                <a:ea typeface="+mn-ea"/>
                <a:cs typeface="+mn-cs"/>
              </a:rPr>
              <a:t> “pay to have a voice” policy</a:t>
            </a:r>
            <a:r>
              <a:rPr lang="en-US" sz="1200" b="1" i="0" u="none" strike="noStrike" kern="1200" dirty="0" smtClean="0">
                <a:solidFill>
                  <a:schemeClr val="tx1"/>
                </a:solidFill>
                <a:effectLst/>
                <a:latin typeface="+mn-lt"/>
                <a:ea typeface="+mn-ea"/>
                <a:cs typeface="+mn-cs"/>
              </a:rPr>
              <a:t> will exclude students</a:t>
            </a:r>
            <a:r>
              <a:rPr lang="en-US" sz="1200" b="1" i="0" u="none" strike="noStrike" kern="1200" baseline="0" dirty="0" smtClean="0">
                <a:solidFill>
                  <a:schemeClr val="tx1"/>
                </a:solidFill>
                <a:effectLst/>
                <a:latin typeface="+mn-lt"/>
                <a:ea typeface="+mn-ea"/>
                <a:cs typeface="+mn-cs"/>
              </a:rPr>
              <a:t> who are financially struggling, and is a form of economic discrimination. </a:t>
            </a:r>
            <a:endParaRPr lang="en-US" sz="1200" b="1" i="0" u="none" strike="noStrike" kern="1200" dirty="0" smtClean="0">
              <a:solidFill>
                <a:schemeClr val="tx1"/>
              </a:solidFill>
              <a:effectLst/>
              <a:latin typeface="+mn-lt"/>
              <a:ea typeface="+mn-ea"/>
              <a:cs typeface="+mn-cs"/>
            </a:endParaRPr>
          </a:p>
          <a:p>
            <a:pPr rtl="0"/>
            <a:endParaRPr lang="en-US" sz="1200" b="1" i="0" u="none" strike="noStrike" kern="1200" dirty="0" smtClean="0">
              <a:solidFill>
                <a:schemeClr val="tx1"/>
              </a:solidFill>
              <a:effectLst/>
              <a:latin typeface="+mn-lt"/>
              <a:ea typeface="+mn-ea"/>
              <a:cs typeface="+mn-cs"/>
            </a:endParaRPr>
          </a:p>
          <a:p>
            <a:r>
              <a:rPr lang="en-US" dirty="0" smtClean="0"/>
              <a:t>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National Right To Work Legal Defense Foundation www.nrtw.org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dirty="0" smtClean="0">
                <a:solidFill>
                  <a:schemeClr val="tx1"/>
                </a:solidFill>
                <a:effectLst/>
                <a:latin typeface="+mn-lt"/>
                <a:ea typeface="+mn-ea"/>
                <a:cs typeface="+mn-cs"/>
                <a:hlinkClick r:id="rId3"/>
              </a:rPr>
              <a:t>https://unionization.provost.columbia.edu/content/be-informed</a:t>
            </a:r>
            <a:r>
              <a:rPr lang="en-US" sz="1200" b="0" i="0" u="none" strike="noStrike" kern="1200" dirty="0" smtClean="0">
                <a:solidFill>
                  <a:schemeClr val="tx1"/>
                </a:solidFill>
                <a:effectLst/>
                <a:latin typeface="+mn-lt"/>
                <a:ea typeface="+mn-ea"/>
                <a:cs typeface="+mn-cs"/>
              </a:rPr>
              <a:t> </a:t>
            </a:r>
            <a:endParaRPr lang="en-US" b="0" dirty="0" smtClean="0">
              <a:effectLst/>
            </a:endParaRPr>
          </a:p>
          <a:p>
            <a:pPr rtl="0"/>
            <a:endParaRPr lang="en-US" b="0" dirty="0" smtClean="0">
              <a:effectLst/>
            </a:endParaRPr>
          </a:p>
          <a:p>
            <a:pPr rtl="0"/>
            <a:r>
              <a:rPr lang="en-US" sz="1200" b="1" i="0" u="none" strike="noStrike" kern="1200" dirty="0" smtClean="0">
                <a:solidFill>
                  <a:schemeClr val="tx1"/>
                </a:solidFill>
                <a:effectLst/>
                <a:latin typeface="+mn-lt"/>
                <a:ea typeface="+mn-ea"/>
                <a:cs typeface="+mn-cs"/>
              </a:rPr>
              <a:t>------------------------------</a:t>
            </a:r>
            <a:endParaRPr lang="en-US" b="0" dirty="0" smtClean="0">
              <a:effectLst/>
            </a:endParaRPr>
          </a:p>
          <a:p>
            <a:pPr rtl="0"/>
            <a:r>
              <a:rPr lang="en-US" sz="1200" b="1" i="0" u="none" strike="noStrike" kern="1200" dirty="0" smtClean="0">
                <a:solidFill>
                  <a:schemeClr val="tx1"/>
                </a:solidFill>
                <a:effectLst/>
                <a:latin typeface="+mn-lt"/>
                <a:ea typeface="+mn-ea"/>
                <a:cs typeface="+mn-cs"/>
              </a:rPr>
              <a:t>Additional references: SEIU constitution on page 18 (“membership authorization for strike action and membership voting on contract ratification”)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SEIU </a:t>
            </a:r>
            <a:r>
              <a:rPr lang="en-US" sz="1200" b="0" i="0" u="none" strike="noStrike" kern="1200" dirty="0" err="1" smtClean="0">
                <a:solidFill>
                  <a:schemeClr val="tx1"/>
                </a:solidFill>
                <a:effectLst/>
                <a:latin typeface="+mn-lt"/>
                <a:ea typeface="+mn-ea"/>
                <a:cs typeface="+mn-cs"/>
              </a:rPr>
              <a:t>faq</a:t>
            </a:r>
            <a:r>
              <a:rPr lang="en-US" sz="1200" b="0" i="0" u="none" strike="noStrike" kern="1200" dirty="0" smtClean="0">
                <a:solidFill>
                  <a:schemeClr val="tx1"/>
                </a:solidFill>
                <a:effectLst/>
                <a:latin typeface="+mn-lt"/>
                <a:ea typeface="+mn-ea"/>
                <a:cs typeface="+mn-cs"/>
              </a:rPr>
              <a:t> page for adjuncts at Cleveland State: The union represents everyone in the bargaining unit—it is in your own best interest to be involved and active. Union membership (completing the membership form) is a voluntary decision that </a:t>
            </a:r>
            <a:r>
              <a:rPr lang="en-US" sz="1200" b="0" i="0" u="sng" kern="1200" dirty="0" smtClean="0">
                <a:solidFill>
                  <a:schemeClr val="tx1"/>
                </a:solidFill>
                <a:effectLst/>
                <a:latin typeface="+mn-lt"/>
                <a:ea typeface="+mn-ea"/>
                <a:cs typeface="+mn-cs"/>
              </a:rPr>
              <a:t>gives you the right to vote on contracts, elect union officers, serve as an officer, attend meetings and provide your input on issues that affect the union and professional staff,</a:t>
            </a:r>
            <a:r>
              <a:rPr lang="en-US" sz="1200" b="0" i="0" u="none" strike="noStrike" kern="1200" dirty="0" smtClean="0">
                <a:solidFill>
                  <a:schemeClr val="tx1"/>
                </a:solidFill>
                <a:effectLst/>
                <a:latin typeface="+mn-lt"/>
                <a:ea typeface="+mn-ea"/>
                <a:cs typeface="+mn-cs"/>
              </a:rPr>
              <a:t> serve on union committees and/or joint-labor management committees, and receive contract negotiation updates. Moreover, as a member of the Union, you will be taking a proactive role in the future of your and your colleagues’ workplace and working conditions. </a:t>
            </a:r>
            <a:r>
              <a:rPr lang="en-US" sz="1200" b="0" i="0" u="sng" strike="noStrike" kern="1200" dirty="0" smtClean="0">
                <a:solidFill>
                  <a:schemeClr val="tx1"/>
                </a:solidFill>
                <a:effectLst/>
                <a:latin typeface="+mn-lt"/>
                <a:ea typeface="+mn-ea"/>
                <a:cs typeface="+mn-cs"/>
                <a:hlinkClick r:id="rId4"/>
              </a:rPr>
              <a:t>http://www.csuohio.edu/organizations/seiu1199/FAQ.html</a:t>
            </a:r>
            <a:r>
              <a:rPr lang="en-US" sz="1200" b="0" i="0" u="none" strike="noStrike" kern="1200" dirty="0" smtClean="0">
                <a:solidFill>
                  <a:schemeClr val="tx1"/>
                </a:solidFill>
                <a:effectLst/>
                <a:latin typeface="+mn-lt"/>
                <a:ea typeface="+mn-ea"/>
                <a:cs typeface="+mn-cs"/>
              </a:rPr>
              <a:t> </a:t>
            </a:r>
            <a:endParaRPr lang="en-US" b="0" dirty="0" smtClean="0">
              <a:effectLst/>
            </a:endParaRPr>
          </a:p>
          <a:p>
            <a:pPr rtl="0"/>
            <a:r>
              <a:rPr lang="en-US" sz="1200" b="1" i="0" u="sng" strike="noStrike" kern="1200" dirty="0" smtClean="0">
                <a:solidFill>
                  <a:schemeClr val="tx1"/>
                </a:solidFill>
                <a:effectLst/>
                <a:latin typeface="+mn-lt"/>
                <a:ea typeface="+mn-ea"/>
                <a:cs typeface="+mn-cs"/>
                <a:hlinkClick r:id="rId5"/>
              </a:rPr>
              <a:t>http://nuhw.org/seius-bogus-ratification-votes/</a:t>
            </a:r>
            <a:r>
              <a:rPr lang="en-US" sz="1200" b="1" i="0" u="none" strike="noStrike" kern="1200" dirty="0" smtClean="0">
                <a:solidFill>
                  <a:schemeClr val="tx1"/>
                </a:solidFill>
                <a:effectLst/>
                <a:latin typeface="+mn-lt"/>
                <a:ea typeface="+mn-ea"/>
                <a:cs typeface="+mn-cs"/>
              </a:rPr>
              <a:t> </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6"/>
              </a:rPr>
              <a:t>http://www.nrtw.org/required-join-pay-private/</a:t>
            </a:r>
            <a:r>
              <a:rPr lang="en-US" sz="1200" b="0" i="0" u="none" strike="noStrike" kern="1200" dirty="0" smtClean="0">
                <a:solidFill>
                  <a:schemeClr val="tx1"/>
                </a:solidFill>
                <a:effectLst/>
                <a:latin typeface="+mn-lt"/>
                <a:ea typeface="+mn-ea"/>
                <a:cs typeface="+mn-cs"/>
              </a:rPr>
              <a:t> </a:t>
            </a:r>
            <a:endParaRPr lang="en-US" b="0" dirty="0" smtClean="0">
              <a:effectLst/>
            </a:endParaRPr>
          </a:p>
          <a:p>
            <a:pPr rtl="0"/>
            <a:r>
              <a:rPr lang="en-US" sz="1200" b="0" i="0" u="none" strike="noStrike" kern="1200" dirty="0" smtClean="0">
                <a:solidFill>
                  <a:schemeClr val="tx1"/>
                </a:solidFill>
                <a:effectLst/>
                <a:latin typeface="+mn-lt"/>
                <a:ea typeface="+mn-ea"/>
                <a:cs typeface="+mn-cs"/>
              </a:rPr>
              <a:t>----------------------</a:t>
            </a:r>
            <a:endParaRPr lang="en-US" b="0" dirty="0" smtClean="0">
              <a:effectLst/>
            </a:endParaRPr>
          </a:p>
          <a:p>
            <a:endParaRPr lang="en-US" dirty="0" smtClean="0"/>
          </a:p>
          <a:p>
            <a:r>
              <a:rPr lang="en-US" dirty="0" smtClean="0"/>
              <a:t>Images</a:t>
            </a:r>
          </a:p>
          <a:p>
            <a:r>
              <a:rPr lang="en-US" dirty="0" smtClean="0"/>
              <a:t>http://www.moneyworks.co.nz/wp-content/uploads/stealing-money12.png</a:t>
            </a:r>
          </a:p>
          <a:p>
            <a:r>
              <a:rPr lang="en-US" dirty="0" smtClean="0"/>
              <a:t>http://mindthismagazine.com/wp-content/uploads/2013/09/burning-pile-of-money.png</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15</a:t>
            </a:fld>
            <a:endParaRPr lang="en-US"/>
          </a:p>
        </p:txBody>
      </p:sp>
    </p:spTree>
    <p:extLst>
      <p:ext uri="{BB962C8B-B14F-4D97-AF65-F5344CB8AC3E}">
        <p14:creationId xmlns:p14="http://schemas.microsoft.com/office/powerpoint/2010/main" val="3543672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reclassification of graduate students as employees can result in a loss of our current IRS FICA exemption status. </a:t>
            </a:r>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Note</a:t>
            </a:r>
            <a:r>
              <a:rPr lang="en-US" sz="1200" b="0" i="0" u="none" strike="noStrike" kern="1200" baseline="0" dirty="0" smtClean="0">
                <a:solidFill>
                  <a:schemeClr val="tx1"/>
                </a:solidFill>
                <a:effectLst/>
                <a:latin typeface="+mn-lt"/>
                <a:ea typeface="+mn-ea"/>
                <a:cs typeface="+mn-cs"/>
              </a:rPr>
              <a:t> that the NLRB has NO SAY WHATSOEVER on whether we pay FICA taxes. </a:t>
            </a:r>
          </a:p>
          <a:p>
            <a:pPr rtl="0"/>
            <a:r>
              <a:rPr lang="en-US" sz="1200" b="0" i="0" u="none" strike="noStrike" kern="1200" baseline="0" dirty="0" smtClean="0">
                <a:solidFill>
                  <a:schemeClr val="tx1"/>
                </a:solidFill>
                <a:effectLst/>
                <a:latin typeface="+mn-lt"/>
                <a:ea typeface="+mn-ea"/>
                <a:cs typeface="+mn-cs"/>
              </a:rPr>
              <a:t>This is a decision made by Duke and the IRS. If we unionize and declare we are employees, Duke can agree with us and declare yes, you are employees, and then we would have to pay FICA taxes.</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These taxes</a:t>
            </a:r>
            <a:r>
              <a:rPr lang="en-US" sz="1200" b="0" i="0" u="none" strike="noStrike" kern="1200" baseline="0" dirty="0" smtClean="0">
                <a:solidFill>
                  <a:schemeClr val="tx1"/>
                </a:solidFill>
                <a:effectLst/>
                <a:latin typeface="+mn-lt"/>
                <a:ea typeface="+mn-ea"/>
                <a:cs typeface="+mn-cs"/>
              </a:rPr>
              <a:t> are for </a:t>
            </a:r>
            <a:r>
              <a:rPr lang="en-US" sz="1200" b="0" i="0" u="none" strike="noStrike" kern="1200" dirty="0" smtClean="0">
                <a:solidFill>
                  <a:schemeClr val="tx1"/>
                </a:solidFill>
                <a:effectLst/>
                <a:latin typeface="+mn-lt"/>
                <a:ea typeface="+mn-ea"/>
                <a:cs typeface="+mn-cs"/>
              </a:rPr>
              <a:t>Social </a:t>
            </a:r>
            <a:r>
              <a:rPr lang="en-US" sz="1200" b="0" i="0" u="none" strike="noStrike" kern="1200" dirty="0" smtClean="0">
                <a:solidFill>
                  <a:schemeClr val="tx1"/>
                </a:solidFill>
                <a:effectLst/>
                <a:latin typeface="+mn-lt"/>
                <a:ea typeface="+mn-ea"/>
                <a:cs typeface="+mn-cs"/>
              </a:rPr>
              <a:t>Security (6.2%) and Medicare </a:t>
            </a:r>
            <a:r>
              <a:rPr lang="en-US" sz="1200" b="0" i="0" u="none" strike="noStrike"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1.45</a:t>
            </a:r>
            <a:r>
              <a:rPr lang="en-US" sz="1200" b="0" i="0" u="none" strike="noStrike" kern="1200" dirty="0" smtClean="0">
                <a:solidFill>
                  <a:schemeClr val="tx1"/>
                </a:solidFill>
                <a:effectLst/>
                <a:latin typeface="+mn-lt"/>
                <a:ea typeface="+mn-ea"/>
                <a:cs typeface="+mn-cs"/>
              </a:rPr>
              <a:t>%)</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If we do some quick math for a generic grad student on a 29,000 dollar stipend, single with no dependents and the standard deductions, after a union formed they would have to pay an extra $2,000 per year in FICA taxes as a consequence. </a:t>
            </a:r>
          </a:p>
          <a:p>
            <a:pPr rtl="0"/>
            <a:r>
              <a:rPr lang="en-US" sz="1200" b="0" i="0" u="none" strike="noStrike" kern="1200" dirty="0" smtClean="0">
                <a:solidFill>
                  <a:schemeClr val="tx1"/>
                </a:solidFill>
                <a:effectLst/>
                <a:latin typeface="+mn-lt"/>
                <a:ea typeface="+mn-ea"/>
                <a:cs typeface="+mn-cs"/>
              </a:rPr>
              <a:t>Note that this isn’t even taking into account union dues, which would be another burden for the students who decided to be paying voting members.</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a:t>
            </a:r>
            <a:endParaRPr lang="en-US" b="0" dirty="0" smtClean="0">
              <a:effectLst/>
            </a:endParaRPr>
          </a:p>
          <a:p>
            <a:pPr rtl="0"/>
            <a:r>
              <a:rPr lang="en-US" sz="1200" b="0" i="0" u="sng" kern="1200" dirty="0" smtClean="0">
                <a:solidFill>
                  <a:schemeClr val="tx1"/>
                </a:solidFill>
                <a:effectLst/>
                <a:latin typeface="+mn-lt"/>
                <a:ea typeface="+mn-ea"/>
                <a:cs typeface="+mn-cs"/>
              </a:rPr>
              <a:t>DETAILED OVERVIEW WITH REFERENCES</a:t>
            </a:r>
            <a:endParaRPr lang="en-US" b="0" dirty="0" smtClean="0">
              <a:effectLst/>
            </a:endParaRPr>
          </a:p>
          <a:p>
            <a:pPr rtl="0"/>
            <a:r>
              <a:rPr lang="en-US" sz="1200" b="0" i="0" u="none" strike="noStrike" kern="1200" dirty="0" smtClean="0">
                <a:solidFill>
                  <a:schemeClr val="tx1"/>
                </a:solidFill>
                <a:effectLst/>
                <a:latin typeface="+mn-lt"/>
                <a:ea typeface="+mn-ea"/>
                <a:cs typeface="+mn-cs"/>
              </a:rPr>
              <a:t>The reclassification of graduate students as employees will result in a loss of our current IRS FICA exemption status. See their 9167 publication for more information. Therefore, we could be required to pay Social Security (6.2%) and Medicare taxes (1.45%, on a $29k stipend that equates to $2218 in taxes you will now need to pay). While I personally never like to advocate for not paying taxes, it is important to include this change in IRS status, and the implications that come with it, in the evaluation of the potential financial benefits (or pitfalls) that can come from joining a union (see the IRS safe harbor standard (ref 13), section 2(.03), sect. 6(.03) &amp; 6(.04) – 6.03 is the most important section). Note: international students are excluded from FICA but may have changes in visa statuses if they are considered employees instead of students.</a:t>
            </a:r>
            <a:endParaRPr lang="en-US" b="0" dirty="0" smtClean="0">
              <a:effectLst/>
            </a:endParaRPr>
          </a:p>
          <a:p>
            <a:pPr rtl="0"/>
            <a:r>
              <a:rPr lang="en-US" sz="1200" b="0" i="0" u="none" strike="noStrike" kern="1200" dirty="0" smtClean="0">
                <a:solidFill>
                  <a:schemeClr val="tx1"/>
                </a:solidFill>
                <a:effectLst/>
                <a:latin typeface="+mn-lt"/>
                <a:ea typeface="+mn-ea"/>
                <a:cs typeface="+mn-cs"/>
              </a:rPr>
              <a:t>Quick math (single, 0 dependents, 29k stipend, </a:t>
            </a:r>
            <a:r>
              <a:rPr lang="en-US" sz="1200" b="0" i="0" u="none" strike="noStrike" kern="1200" dirty="0" err="1" smtClean="0">
                <a:solidFill>
                  <a:schemeClr val="tx1"/>
                </a:solidFill>
                <a:effectLst/>
                <a:latin typeface="+mn-lt"/>
                <a:ea typeface="+mn-ea"/>
                <a:cs typeface="+mn-cs"/>
              </a:rPr>
              <a:t>std</a:t>
            </a:r>
            <a:r>
              <a:rPr lang="en-US" sz="1200" b="0" i="0" u="none" strike="noStrike" kern="1200" dirty="0" smtClean="0">
                <a:solidFill>
                  <a:schemeClr val="tx1"/>
                </a:solidFill>
                <a:effectLst/>
                <a:latin typeface="+mn-lt"/>
                <a:ea typeface="+mn-ea"/>
                <a:cs typeface="+mn-cs"/>
              </a:rPr>
              <a:t> deductions) </a:t>
            </a:r>
            <a:endParaRPr lang="en-US" b="0" dirty="0" smtClean="0">
              <a:effectLst/>
            </a:endParaRPr>
          </a:p>
          <a:p>
            <a:pPr rtl="0"/>
            <a:r>
              <a:rPr lang="en-US" sz="1200" b="0" i="0" u="none" strike="noStrike" kern="1200" dirty="0" smtClean="0">
                <a:solidFill>
                  <a:schemeClr val="tx1"/>
                </a:solidFill>
                <a:effectLst/>
                <a:latin typeface="+mn-lt"/>
                <a:ea typeface="+mn-ea"/>
                <a:cs typeface="+mn-cs"/>
              </a:rPr>
              <a:t>Current Take Home: $25,429 (Fed 2333; State 1236 ; FICA 0)</a:t>
            </a:r>
            <a:endParaRPr lang="en-US" b="0" dirty="0" smtClean="0">
              <a:effectLst/>
            </a:endParaRPr>
          </a:p>
          <a:p>
            <a:pPr rtl="0"/>
            <a:r>
              <a:rPr lang="en-US" sz="1200" b="0" i="0" u="none" strike="noStrike" kern="1200" dirty="0" smtClean="0">
                <a:solidFill>
                  <a:schemeClr val="tx1"/>
                </a:solidFill>
                <a:effectLst/>
                <a:latin typeface="+mn-lt"/>
                <a:ea typeface="+mn-ea"/>
                <a:cs typeface="+mn-cs"/>
              </a:rPr>
              <a:t>Post Union Take Home: $23,211 (Fed 2333; State 1236; FICA 2218)</a:t>
            </a:r>
            <a:endParaRPr lang="en-US" b="0" dirty="0" smtClean="0">
              <a:effectLst/>
            </a:endParaRPr>
          </a:p>
          <a:p>
            <a:pPr rtl="0"/>
            <a:r>
              <a:rPr lang="en-US" sz="1200" b="0" i="0" u="none" strike="noStrike" kern="1200" dirty="0" smtClean="0">
                <a:solidFill>
                  <a:schemeClr val="tx1"/>
                </a:solidFill>
                <a:effectLst/>
                <a:latin typeface="+mn-lt"/>
                <a:ea typeface="+mn-ea"/>
                <a:cs typeface="+mn-cs"/>
              </a:rPr>
              <a:t>Required increase in total compensation to equal current take home: 10.6% $32,100</a:t>
            </a:r>
          </a:p>
          <a:p>
            <a:pPr rtl="0"/>
            <a:r>
              <a:rPr lang="en-US" sz="1200" b="0" i="0" u="none" strike="noStrike" kern="1200" dirty="0" smtClean="0">
                <a:solidFill>
                  <a:schemeClr val="tx1"/>
                </a:solidFill>
                <a:effectLst/>
                <a:latin typeface="+mn-lt"/>
                <a:ea typeface="+mn-ea"/>
                <a:cs typeface="+mn-cs"/>
              </a:rPr>
              <a:t>AND we’ve already seen that unions are not effective at increasing TOTAL COMPENSATION!!!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(Note that this is just gross income; this does not account for losses in tuition benefits, the inclusion of union dues, etc. when calculating net income)</a:t>
            </a:r>
            <a:endParaRPr lang="en-US" b="0" dirty="0" smtClean="0">
              <a:effectLst/>
            </a:endParaRPr>
          </a:p>
          <a:p>
            <a:pPr rtl="0"/>
            <a:r>
              <a:rPr lang="en-US" sz="1200" b="0" i="0" u="none" strike="noStrike" kern="1200" dirty="0" smtClean="0">
                <a:solidFill>
                  <a:schemeClr val="tx1"/>
                </a:solidFill>
                <a:effectLst/>
                <a:latin typeface="+mn-lt"/>
                <a:ea typeface="+mn-ea"/>
                <a:cs typeface="+mn-cs"/>
              </a:rPr>
              <a:t>To avoid any assertion that this last point is fear mongering, look at this blog post on NYU UAW (ref 14). While the blog authors claim NYU is ‘faulty’ in withholding for FICA, the wording within IRS documents can be interpreted as this outcome being a real possibility. Additionally, UCSC has conditions in which Ph.D. students with 80% or greater appointment are subject to FICA (ref 15) taxation (taken from UCSC student employment policy website (ref 16)). For the technocrats, this is due to the IRS broad wording in 6.03, which states, “…full-time employee [status] is based on the employer’s standards and practices.” Therefore, it is important to emphasize that the costs very well may outweigh the benefits in our case.</a:t>
            </a:r>
            <a:endParaRPr lang="en-US" b="0" dirty="0" smtClean="0">
              <a:effectLst/>
            </a:endParaRPr>
          </a:p>
          <a:p>
            <a:pPr rtl="0"/>
            <a:r>
              <a:rPr lang="en-US" sz="1200" b="0" i="0" u="none" strike="noStrike" kern="1200" dirty="0" smtClean="0">
                <a:solidFill>
                  <a:schemeClr val="tx1"/>
                </a:solidFill>
                <a:effectLst/>
                <a:latin typeface="+mn-lt"/>
                <a:ea typeface="+mn-ea"/>
                <a:cs typeface="+mn-cs"/>
              </a:rPr>
              <a:t>References:</a:t>
            </a:r>
            <a:endParaRPr lang="en-US" b="0" dirty="0" smtClean="0">
              <a:effectLst/>
            </a:endParaRPr>
          </a:p>
          <a:p>
            <a:pPr rtl="0"/>
            <a:r>
              <a:rPr lang="en-US" sz="1200" b="0" i="0" u="none" strike="noStrike" kern="1200" dirty="0" smtClean="0">
                <a:solidFill>
                  <a:schemeClr val="tx1"/>
                </a:solidFill>
                <a:effectLst/>
                <a:latin typeface="+mn-lt"/>
                <a:ea typeface="+mn-ea"/>
                <a:cs typeface="+mn-cs"/>
              </a:rPr>
              <a:t>1:</a:t>
            </a:r>
            <a:r>
              <a:rPr lang="en-US" sz="1200" b="0" i="0" u="none" strike="noStrike" kern="1200" dirty="0" smtClean="0">
                <a:solidFill>
                  <a:schemeClr val="tx1"/>
                </a:solidFill>
                <a:effectLst/>
                <a:latin typeface="+mn-lt"/>
                <a:ea typeface="+mn-ea"/>
                <a:cs typeface="+mn-cs"/>
                <a:hlinkClick r:id="rId3"/>
              </a:rPr>
              <a:t> </a:t>
            </a:r>
            <a:r>
              <a:rPr lang="en-US" sz="1200" b="0" i="0" u="sng" strike="noStrike" kern="1200" dirty="0" smtClean="0">
                <a:solidFill>
                  <a:schemeClr val="tx1"/>
                </a:solidFill>
                <a:effectLst/>
                <a:latin typeface="+mn-lt"/>
                <a:ea typeface="+mn-ea"/>
                <a:cs typeface="+mn-cs"/>
                <a:hlinkClick r:id="rId3"/>
              </a:rPr>
              <a:t>http://seiufacultyforward.org/graduate-students-are-</a:t>
            </a:r>
            <a:r>
              <a:rPr lang="en-US" sz="1200" b="0" i="0" u="sng" strike="noStrike" kern="1200" dirty="0" err="1" smtClean="0">
                <a:solidFill>
                  <a:schemeClr val="tx1"/>
                </a:solidFill>
                <a:effectLst/>
                <a:latin typeface="+mn-lt"/>
                <a:ea typeface="+mn-ea"/>
                <a:cs typeface="+mn-cs"/>
                <a:hlinkClick r:id="rId3"/>
              </a:rPr>
              <a:t>formin</a:t>
            </a:r>
            <a:r>
              <a:rPr lang="en-US" sz="1200" b="0" i="0" u="sng" strike="noStrike" kern="1200" dirty="0" smtClean="0">
                <a:solidFill>
                  <a:schemeClr val="tx1"/>
                </a:solidFill>
                <a:effectLst/>
                <a:latin typeface="+mn-lt"/>
                <a:ea typeface="+mn-ea"/>
                <a:cs typeface="+mn-cs"/>
                <a:hlinkClick r:id="rId3"/>
              </a:rPr>
              <a:t>…/</a:t>
            </a:r>
            <a:endParaRPr lang="en-US" b="0" dirty="0" smtClean="0">
              <a:effectLst/>
            </a:endParaRPr>
          </a:p>
          <a:p>
            <a:pPr rtl="0"/>
            <a:r>
              <a:rPr lang="en-US" sz="1200" b="0" i="0" u="none" strike="noStrike" kern="1200" dirty="0" smtClean="0">
                <a:solidFill>
                  <a:schemeClr val="tx1"/>
                </a:solidFill>
                <a:effectLst/>
                <a:latin typeface="+mn-lt"/>
                <a:ea typeface="+mn-ea"/>
                <a:cs typeface="+mn-cs"/>
              </a:rPr>
              <a:t>2:</a:t>
            </a:r>
            <a:r>
              <a:rPr lang="en-US" sz="1200" b="0" i="0" u="none" strike="noStrike" kern="1200" dirty="0" smtClean="0">
                <a:solidFill>
                  <a:schemeClr val="tx1"/>
                </a:solidFill>
                <a:effectLst/>
                <a:latin typeface="+mn-lt"/>
                <a:ea typeface="+mn-ea"/>
                <a:cs typeface="+mn-cs"/>
                <a:hlinkClick r:id="rId4"/>
              </a:rPr>
              <a:t> </a:t>
            </a:r>
            <a:r>
              <a:rPr lang="en-US" sz="1200" b="0" i="0" u="sng" strike="noStrike" kern="1200" dirty="0" smtClean="0">
                <a:solidFill>
                  <a:schemeClr val="tx1"/>
                </a:solidFill>
                <a:effectLst/>
                <a:latin typeface="+mn-lt"/>
                <a:ea typeface="+mn-ea"/>
                <a:cs typeface="+mn-cs"/>
                <a:hlinkClick r:id="rId4"/>
              </a:rPr>
              <a:t>https://dukegradunion.org/faq/</a:t>
            </a:r>
            <a:endParaRPr lang="en-US" b="0" dirty="0" smtClean="0">
              <a:effectLst/>
            </a:endParaRPr>
          </a:p>
          <a:p>
            <a:pPr rtl="0"/>
            <a:r>
              <a:rPr lang="en-US" sz="1200" b="0" i="0" u="none" strike="noStrike" kern="1200" dirty="0" smtClean="0">
                <a:solidFill>
                  <a:schemeClr val="tx1"/>
                </a:solidFill>
                <a:effectLst/>
                <a:latin typeface="+mn-lt"/>
                <a:ea typeface="+mn-ea"/>
                <a:cs typeface="+mn-cs"/>
              </a:rPr>
              <a:t>3:</a:t>
            </a:r>
            <a:r>
              <a:rPr lang="en-US" sz="1200" b="0" i="0" u="none" strike="noStrike" kern="1200" dirty="0" smtClean="0">
                <a:solidFill>
                  <a:schemeClr val="tx1"/>
                </a:solidFill>
                <a:effectLst/>
                <a:latin typeface="+mn-lt"/>
                <a:ea typeface="+mn-ea"/>
                <a:cs typeface="+mn-cs"/>
                <a:hlinkClick r:id="rId5"/>
              </a:rPr>
              <a:t> </a:t>
            </a:r>
            <a:r>
              <a:rPr lang="en-US" sz="1200" b="0" i="0" u="sng" strike="noStrike" kern="1200" dirty="0" smtClean="0">
                <a:solidFill>
                  <a:schemeClr val="tx1"/>
                </a:solidFill>
                <a:effectLst/>
                <a:latin typeface="+mn-lt"/>
                <a:ea typeface="+mn-ea"/>
                <a:cs typeface="+mn-cs"/>
                <a:hlinkClick r:id="rId5"/>
              </a:rPr>
              <a:t>http://harvardgradunion.org/frequently-asked-questions/</a:t>
            </a:r>
            <a:endParaRPr lang="en-US" b="0" dirty="0" smtClean="0">
              <a:effectLst/>
            </a:endParaRPr>
          </a:p>
          <a:p>
            <a:pPr rtl="0"/>
            <a:r>
              <a:rPr lang="en-US" sz="1200" b="0" i="0" u="none" strike="noStrike" kern="1200" dirty="0" smtClean="0">
                <a:solidFill>
                  <a:schemeClr val="tx1"/>
                </a:solidFill>
                <a:effectLst/>
                <a:latin typeface="+mn-lt"/>
                <a:ea typeface="+mn-ea"/>
                <a:cs typeface="+mn-cs"/>
              </a:rPr>
              <a:t>4:</a:t>
            </a:r>
            <a:r>
              <a:rPr lang="en-US" sz="1200" b="0" i="0" u="none" strike="noStrike" kern="1200" dirty="0" smtClean="0">
                <a:solidFill>
                  <a:schemeClr val="tx1"/>
                </a:solidFill>
                <a:effectLst/>
                <a:latin typeface="+mn-lt"/>
                <a:ea typeface="+mn-ea"/>
                <a:cs typeface="+mn-cs"/>
                <a:hlinkClick r:id="rId6"/>
              </a:rPr>
              <a:t> </a:t>
            </a:r>
            <a:r>
              <a:rPr lang="en-US" sz="1200" b="0" i="0" u="sng" strike="noStrike" kern="1200" dirty="0" smtClean="0">
                <a:solidFill>
                  <a:schemeClr val="tx1"/>
                </a:solidFill>
                <a:effectLst/>
                <a:latin typeface="+mn-lt"/>
                <a:ea typeface="+mn-ea"/>
                <a:cs typeface="+mn-cs"/>
                <a:hlinkClick r:id="rId6"/>
              </a:rPr>
              <a:t>http://www.makingabetternyu.org/gsocuaw/for-grad-workers/</a:t>
            </a:r>
            <a:endParaRPr lang="en-US" b="0" dirty="0" smtClean="0">
              <a:effectLst/>
            </a:endParaRPr>
          </a:p>
          <a:p>
            <a:pPr rtl="0"/>
            <a:r>
              <a:rPr lang="en-US" sz="1200" b="0" i="0" u="none" strike="noStrike" kern="1200" dirty="0" smtClean="0">
                <a:solidFill>
                  <a:schemeClr val="tx1"/>
                </a:solidFill>
                <a:effectLst/>
                <a:latin typeface="+mn-lt"/>
                <a:ea typeface="+mn-ea"/>
                <a:cs typeface="+mn-cs"/>
              </a:rPr>
              <a:t>5:</a:t>
            </a:r>
            <a:r>
              <a:rPr lang="en-US" sz="1200" b="0" i="0" u="none" strike="noStrike" kern="1200" dirty="0" smtClean="0">
                <a:solidFill>
                  <a:schemeClr val="tx1"/>
                </a:solidFill>
                <a:effectLst/>
                <a:latin typeface="+mn-lt"/>
                <a:ea typeface="+mn-ea"/>
                <a:cs typeface="+mn-cs"/>
                <a:hlinkClick r:id="rId7"/>
              </a:rPr>
              <a:t> </a:t>
            </a:r>
            <a:r>
              <a:rPr lang="en-US" sz="1200" b="0" i="0" u="sng" strike="noStrike" kern="1200" dirty="0" smtClean="0">
                <a:solidFill>
                  <a:schemeClr val="tx1"/>
                </a:solidFill>
                <a:effectLst/>
                <a:latin typeface="+mn-lt"/>
                <a:ea typeface="+mn-ea"/>
                <a:cs typeface="+mn-cs"/>
                <a:hlinkClick r:id="rId7"/>
              </a:rPr>
              <a:t>http://www.uaw4121.org/about/faqs/#q13</a:t>
            </a:r>
            <a:endParaRPr lang="en-US" b="0" dirty="0" smtClean="0">
              <a:effectLst/>
            </a:endParaRPr>
          </a:p>
          <a:p>
            <a:pPr rtl="0"/>
            <a:r>
              <a:rPr lang="en-US" sz="1200" b="0" i="0" u="none" strike="noStrike" kern="1200" dirty="0" smtClean="0">
                <a:solidFill>
                  <a:schemeClr val="tx1"/>
                </a:solidFill>
                <a:effectLst/>
                <a:latin typeface="+mn-lt"/>
                <a:ea typeface="+mn-ea"/>
                <a:cs typeface="+mn-cs"/>
              </a:rPr>
              <a:t>6:</a:t>
            </a:r>
            <a:r>
              <a:rPr lang="en-US" sz="1200" b="0" i="0" u="none" strike="noStrike" kern="1200" dirty="0" smtClean="0">
                <a:solidFill>
                  <a:schemeClr val="tx1"/>
                </a:solidFill>
                <a:effectLst/>
                <a:latin typeface="+mn-lt"/>
                <a:ea typeface="+mn-ea"/>
                <a:cs typeface="+mn-cs"/>
                <a:hlinkClick r:id="rId8"/>
              </a:rPr>
              <a:t> </a:t>
            </a:r>
            <a:r>
              <a:rPr lang="en-US" sz="1200" b="0" i="0" u="sng" strike="noStrike" kern="1200" dirty="0" smtClean="0">
                <a:solidFill>
                  <a:schemeClr val="tx1"/>
                </a:solidFill>
                <a:effectLst/>
                <a:latin typeface="+mn-lt"/>
                <a:ea typeface="+mn-ea"/>
                <a:cs typeface="+mn-cs"/>
                <a:hlinkClick r:id="rId8"/>
              </a:rPr>
              <a:t>http://cogs.org/cogs-constitution</a:t>
            </a:r>
            <a:endParaRPr lang="en-US" b="0" dirty="0" smtClean="0">
              <a:effectLst/>
            </a:endParaRPr>
          </a:p>
          <a:p>
            <a:pPr rtl="0"/>
            <a:r>
              <a:rPr lang="en-US" sz="1200" b="0" i="0" u="none" strike="noStrike" kern="1200" dirty="0" smtClean="0">
                <a:solidFill>
                  <a:schemeClr val="tx1"/>
                </a:solidFill>
                <a:effectLst/>
                <a:latin typeface="+mn-lt"/>
                <a:ea typeface="+mn-ea"/>
                <a:cs typeface="+mn-cs"/>
              </a:rPr>
              <a:t>7:</a:t>
            </a:r>
            <a:r>
              <a:rPr lang="en-US" sz="1200" b="0" i="0" u="none" strike="noStrike" kern="1200" dirty="0" smtClean="0">
                <a:solidFill>
                  <a:schemeClr val="tx1"/>
                </a:solidFill>
                <a:effectLst/>
                <a:latin typeface="+mn-lt"/>
                <a:ea typeface="+mn-ea"/>
                <a:cs typeface="+mn-cs"/>
                <a:hlinkClick r:id="rId9"/>
              </a:rPr>
              <a:t> </a:t>
            </a:r>
            <a:r>
              <a:rPr lang="en-US" sz="1200" b="0" i="0" u="sng" strike="noStrike" kern="1200" dirty="0" smtClean="0">
                <a:solidFill>
                  <a:schemeClr val="tx1"/>
                </a:solidFill>
                <a:effectLst/>
                <a:latin typeface="+mn-lt"/>
                <a:ea typeface="+mn-ea"/>
                <a:cs typeface="+mn-cs"/>
                <a:hlinkClick r:id="rId9"/>
              </a:rPr>
              <a:t>http://apps.nlrb.gov/link/document.aspx/09031d458202054f</a:t>
            </a:r>
            <a:endParaRPr lang="en-US" b="0" dirty="0" smtClean="0">
              <a:effectLst/>
            </a:endParaRPr>
          </a:p>
          <a:p>
            <a:pPr rtl="0"/>
            <a:r>
              <a:rPr lang="en-US" sz="1200" b="0" i="0" u="none" strike="noStrike" kern="1200" dirty="0" smtClean="0">
                <a:solidFill>
                  <a:schemeClr val="tx1"/>
                </a:solidFill>
                <a:effectLst/>
                <a:latin typeface="+mn-lt"/>
                <a:ea typeface="+mn-ea"/>
                <a:cs typeface="+mn-cs"/>
              </a:rPr>
              <a:t>8:</a:t>
            </a:r>
            <a:r>
              <a:rPr lang="en-US" sz="1200" b="0" i="0" u="none" strike="noStrike" kern="1200" dirty="0" smtClean="0">
                <a:solidFill>
                  <a:schemeClr val="tx1"/>
                </a:solidFill>
                <a:effectLst/>
                <a:latin typeface="+mn-lt"/>
                <a:ea typeface="+mn-ea"/>
                <a:cs typeface="+mn-cs"/>
                <a:hlinkClick r:id="rId10"/>
              </a:rPr>
              <a:t> </a:t>
            </a:r>
            <a:r>
              <a:rPr lang="en-US" sz="1200" b="0" i="0" u="sng" strike="noStrike" kern="1200" dirty="0" smtClean="0">
                <a:solidFill>
                  <a:schemeClr val="tx1"/>
                </a:solidFill>
                <a:effectLst/>
                <a:latin typeface="+mn-lt"/>
                <a:ea typeface="+mn-ea"/>
                <a:cs typeface="+mn-cs"/>
                <a:hlinkClick r:id="rId10"/>
              </a:rPr>
              <a:t>http://apps.nlrb.gov/link/document.aspx/09031d458201e5cd</a:t>
            </a:r>
            <a:endParaRPr lang="en-US" b="0" dirty="0" smtClean="0">
              <a:effectLst/>
            </a:endParaRPr>
          </a:p>
          <a:p>
            <a:pPr rtl="0"/>
            <a:r>
              <a:rPr lang="en-US" sz="1200" b="0" i="0" u="none" strike="noStrike" kern="1200" dirty="0" smtClean="0">
                <a:solidFill>
                  <a:schemeClr val="tx1"/>
                </a:solidFill>
                <a:effectLst/>
                <a:latin typeface="+mn-lt"/>
                <a:ea typeface="+mn-ea"/>
                <a:cs typeface="+mn-cs"/>
              </a:rPr>
              <a:t>9:</a:t>
            </a:r>
            <a:r>
              <a:rPr lang="en-US" sz="1200" b="0" i="0" u="none" strike="noStrike" kern="1200" dirty="0" smtClean="0">
                <a:solidFill>
                  <a:schemeClr val="tx1"/>
                </a:solidFill>
                <a:effectLst/>
                <a:latin typeface="+mn-lt"/>
                <a:ea typeface="+mn-ea"/>
                <a:cs typeface="+mn-cs"/>
                <a:hlinkClick r:id="rId11"/>
              </a:rPr>
              <a:t> </a:t>
            </a:r>
            <a:r>
              <a:rPr lang="en-US" sz="1200" b="0" i="0" u="sng" strike="noStrike" kern="1200" dirty="0" smtClean="0">
                <a:solidFill>
                  <a:schemeClr val="tx1"/>
                </a:solidFill>
                <a:effectLst/>
                <a:latin typeface="+mn-lt"/>
                <a:ea typeface="+mn-ea"/>
                <a:cs typeface="+mn-cs"/>
                <a:hlinkClick r:id="rId11"/>
              </a:rPr>
              <a:t>http://cogs.org/contract-faqs</a:t>
            </a:r>
            <a:endParaRPr lang="en-US" b="0" dirty="0" smtClean="0">
              <a:effectLst/>
            </a:endParaRPr>
          </a:p>
          <a:p>
            <a:pPr rtl="0"/>
            <a:r>
              <a:rPr lang="en-US" sz="1200" b="0" i="0" u="none" strike="noStrike" kern="1200" dirty="0" smtClean="0">
                <a:solidFill>
                  <a:schemeClr val="tx1"/>
                </a:solidFill>
                <a:effectLst/>
                <a:latin typeface="+mn-lt"/>
                <a:ea typeface="+mn-ea"/>
                <a:cs typeface="+mn-cs"/>
              </a:rPr>
              <a:t>10:</a:t>
            </a:r>
            <a:r>
              <a:rPr lang="en-US" sz="1200" b="0" i="0" u="none" strike="noStrike" kern="1200" dirty="0" smtClean="0">
                <a:solidFill>
                  <a:schemeClr val="tx1"/>
                </a:solidFill>
                <a:effectLst/>
                <a:latin typeface="+mn-lt"/>
                <a:ea typeface="+mn-ea"/>
                <a:cs typeface="+mn-cs"/>
                <a:hlinkClick r:id="rId12"/>
              </a:rPr>
              <a:t> </a:t>
            </a:r>
            <a:r>
              <a:rPr lang="en-US" sz="1200" b="0" i="0" u="sng" strike="noStrike" kern="1200" dirty="0" smtClean="0">
                <a:solidFill>
                  <a:schemeClr val="tx1"/>
                </a:solidFill>
                <a:effectLst/>
                <a:latin typeface="+mn-lt"/>
                <a:ea typeface="+mn-ea"/>
                <a:cs typeface="+mn-cs"/>
                <a:hlinkClick r:id="rId12"/>
              </a:rPr>
              <a:t>http://www.seiu509.org/category/higher-education/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11:</a:t>
            </a:r>
            <a:r>
              <a:rPr lang="en-US" sz="1200" b="0" i="0" u="none" strike="noStrike" kern="1200" dirty="0" smtClean="0">
                <a:solidFill>
                  <a:schemeClr val="tx1"/>
                </a:solidFill>
                <a:effectLst/>
                <a:latin typeface="+mn-lt"/>
                <a:ea typeface="+mn-ea"/>
                <a:cs typeface="+mn-cs"/>
                <a:hlinkClick r:id="rId13"/>
              </a:rPr>
              <a:t> </a:t>
            </a:r>
            <a:r>
              <a:rPr lang="en-US" sz="1200" b="0" i="0" u="sng" strike="noStrike" kern="1200" dirty="0" smtClean="0">
                <a:solidFill>
                  <a:schemeClr val="tx1"/>
                </a:solidFill>
                <a:effectLst/>
                <a:latin typeface="+mn-lt"/>
                <a:ea typeface="+mn-ea"/>
                <a:cs typeface="+mn-cs"/>
                <a:hlinkClick r:id="rId13"/>
              </a:rPr>
              <a:t>https://olms.dol-esa.gov/query/getOrgQry.do</a:t>
            </a:r>
            <a:endParaRPr lang="en-US" b="0" dirty="0" smtClean="0">
              <a:effectLst/>
            </a:endParaRPr>
          </a:p>
          <a:p>
            <a:pPr rtl="0"/>
            <a:r>
              <a:rPr lang="en-US" sz="1200" b="0" i="0" u="none" strike="noStrike" kern="1200" dirty="0" smtClean="0">
                <a:solidFill>
                  <a:schemeClr val="tx1"/>
                </a:solidFill>
                <a:effectLst/>
                <a:latin typeface="+mn-lt"/>
                <a:ea typeface="+mn-ea"/>
                <a:cs typeface="+mn-cs"/>
              </a:rPr>
              <a:t>12:</a:t>
            </a:r>
            <a:r>
              <a:rPr lang="en-US" sz="1200" b="0" i="0" u="none" strike="noStrike" kern="1200" dirty="0" smtClean="0">
                <a:solidFill>
                  <a:schemeClr val="tx1"/>
                </a:solidFill>
                <a:effectLst/>
                <a:latin typeface="+mn-lt"/>
                <a:ea typeface="+mn-ea"/>
                <a:cs typeface="+mn-cs"/>
                <a:hlinkClick r:id="rId14"/>
              </a:rPr>
              <a:t> </a:t>
            </a:r>
            <a:r>
              <a:rPr lang="en-US" sz="1200" b="0" i="0" u="sng" strike="noStrike" kern="1200" dirty="0" smtClean="0">
                <a:solidFill>
                  <a:schemeClr val="tx1"/>
                </a:solidFill>
                <a:effectLst/>
                <a:latin typeface="+mn-lt"/>
                <a:ea typeface="+mn-ea"/>
                <a:cs typeface="+mn-cs"/>
                <a:hlinkClick r:id="rId14"/>
              </a:rPr>
              <a:t>https://www.unionfacts.com/lu/511865/SEIU/509/#basic-tab</a:t>
            </a:r>
            <a:endParaRPr lang="en-US" b="0" dirty="0" smtClean="0">
              <a:effectLst/>
            </a:endParaRPr>
          </a:p>
          <a:p>
            <a:pPr rtl="0"/>
            <a:r>
              <a:rPr lang="en-US" sz="1200" b="0" i="0" u="none" strike="noStrike" kern="1200" dirty="0" smtClean="0">
                <a:solidFill>
                  <a:schemeClr val="tx1"/>
                </a:solidFill>
                <a:effectLst/>
                <a:latin typeface="+mn-lt"/>
                <a:ea typeface="+mn-ea"/>
                <a:cs typeface="+mn-cs"/>
              </a:rPr>
              <a:t>13:</a:t>
            </a:r>
            <a:r>
              <a:rPr lang="en-US" sz="1200" b="0" i="0" u="none" strike="noStrike" kern="1200" dirty="0" smtClean="0">
                <a:solidFill>
                  <a:schemeClr val="tx1"/>
                </a:solidFill>
                <a:effectLst/>
                <a:latin typeface="+mn-lt"/>
                <a:ea typeface="+mn-ea"/>
                <a:cs typeface="+mn-cs"/>
                <a:hlinkClick r:id="rId15"/>
              </a:rPr>
              <a:t> </a:t>
            </a:r>
            <a:r>
              <a:rPr lang="en-US" sz="1200" b="0" i="0" u="sng" strike="noStrike" kern="1200" dirty="0" smtClean="0">
                <a:solidFill>
                  <a:schemeClr val="tx1"/>
                </a:solidFill>
                <a:effectLst/>
                <a:latin typeface="+mn-lt"/>
                <a:ea typeface="+mn-ea"/>
                <a:cs typeface="+mn-cs"/>
                <a:hlinkClick r:id="rId15"/>
              </a:rPr>
              <a:t>https://www.irs.gov/pub/irs-drop/rp-05-11.pdf</a:t>
            </a:r>
            <a:endParaRPr lang="en-US" b="0" dirty="0" smtClean="0">
              <a:effectLst/>
            </a:endParaRPr>
          </a:p>
          <a:p>
            <a:pPr rtl="0"/>
            <a:r>
              <a:rPr lang="en-US" sz="1200" b="0" i="0" u="none" strike="noStrike" kern="1200" dirty="0" smtClean="0">
                <a:solidFill>
                  <a:schemeClr val="tx1"/>
                </a:solidFill>
                <a:effectLst/>
                <a:latin typeface="+mn-lt"/>
                <a:ea typeface="+mn-ea"/>
                <a:cs typeface="+mn-cs"/>
              </a:rPr>
              <a:t>14:</a:t>
            </a:r>
            <a:r>
              <a:rPr lang="en-US" sz="1200" b="0" i="0" u="none" strike="noStrike" kern="1200" dirty="0" smtClean="0">
                <a:solidFill>
                  <a:schemeClr val="tx1"/>
                </a:solidFill>
                <a:effectLst/>
                <a:latin typeface="+mn-lt"/>
                <a:ea typeface="+mn-ea"/>
                <a:cs typeface="+mn-cs"/>
                <a:hlinkClick r:id="rId16"/>
              </a:rPr>
              <a:t> </a:t>
            </a:r>
            <a:r>
              <a:rPr lang="en-US" sz="1200" b="0" i="0" u="sng" strike="noStrike" kern="1200" dirty="0" smtClean="0">
                <a:solidFill>
                  <a:schemeClr val="tx1"/>
                </a:solidFill>
                <a:effectLst/>
                <a:latin typeface="+mn-lt"/>
                <a:ea typeface="+mn-ea"/>
                <a:cs typeface="+mn-cs"/>
                <a:hlinkClick r:id="rId16"/>
              </a:rPr>
              <a:t>http://www.makingabetternyu.org/…/</a:t>
            </a:r>
            <a:r>
              <a:rPr lang="en-US" sz="1200" b="0" i="0" u="sng" strike="noStrike" kern="1200" dirty="0" err="1" smtClean="0">
                <a:solidFill>
                  <a:schemeClr val="tx1"/>
                </a:solidFill>
                <a:effectLst/>
                <a:latin typeface="+mn-lt"/>
                <a:ea typeface="+mn-ea"/>
                <a:cs typeface="+mn-cs"/>
                <a:hlinkClick r:id="rId16"/>
              </a:rPr>
              <a:t>faqs</a:t>
            </a:r>
            <a:r>
              <a:rPr lang="en-US" sz="1200" b="0" i="0" u="sng" strike="noStrike" kern="1200" dirty="0" smtClean="0">
                <a:solidFill>
                  <a:schemeClr val="tx1"/>
                </a:solidFill>
                <a:effectLst/>
                <a:latin typeface="+mn-lt"/>
                <a:ea typeface="+mn-ea"/>
                <a:cs typeface="+mn-cs"/>
                <a:hlinkClick r:id="rId16"/>
              </a:rPr>
              <a:t>-what-to-do-about-</a:t>
            </a:r>
            <a:r>
              <a:rPr lang="en-US" sz="1200" b="0" i="0" u="sng" strike="noStrike" kern="1200" dirty="0" err="1" smtClean="0">
                <a:solidFill>
                  <a:schemeClr val="tx1"/>
                </a:solidFill>
                <a:effectLst/>
                <a:latin typeface="+mn-lt"/>
                <a:ea typeface="+mn-ea"/>
                <a:cs typeface="+mn-cs"/>
                <a:hlinkClick r:id="rId16"/>
              </a:rPr>
              <a:t>ny</a:t>
            </a:r>
            <a:r>
              <a:rPr lang="en-US" sz="1200" b="0" i="0" u="sng" strike="noStrike" kern="1200" dirty="0" smtClean="0">
                <a:solidFill>
                  <a:schemeClr val="tx1"/>
                </a:solidFill>
                <a:effectLst/>
                <a:latin typeface="+mn-lt"/>
                <a:ea typeface="+mn-ea"/>
                <a:cs typeface="+mn-cs"/>
                <a:hlinkClick r:id="rId16"/>
              </a:rPr>
              <a:t>…/</a:t>
            </a:r>
            <a:endParaRPr lang="en-US" b="0" dirty="0" smtClean="0">
              <a:effectLst/>
            </a:endParaRPr>
          </a:p>
          <a:p>
            <a:pPr rtl="0"/>
            <a:r>
              <a:rPr lang="en-US" sz="1200" b="0" i="0" u="none" strike="noStrike" kern="1200" dirty="0" smtClean="0">
                <a:solidFill>
                  <a:schemeClr val="tx1"/>
                </a:solidFill>
                <a:effectLst/>
                <a:latin typeface="+mn-lt"/>
                <a:ea typeface="+mn-ea"/>
                <a:cs typeface="+mn-cs"/>
              </a:rPr>
              <a:t>15:</a:t>
            </a:r>
            <a:r>
              <a:rPr lang="en-US" sz="1200" b="0" i="0" u="none" strike="noStrike" kern="1200" dirty="0" smtClean="0">
                <a:solidFill>
                  <a:schemeClr val="tx1"/>
                </a:solidFill>
                <a:effectLst/>
                <a:latin typeface="+mn-lt"/>
                <a:ea typeface="+mn-ea"/>
                <a:cs typeface="+mn-cs"/>
                <a:hlinkClick r:id="rId17"/>
              </a:rPr>
              <a:t> </a:t>
            </a:r>
            <a:r>
              <a:rPr lang="en-US" sz="1200" b="0" i="0" u="sng" strike="noStrike" kern="1200" dirty="0" smtClean="0">
                <a:solidFill>
                  <a:schemeClr val="tx1"/>
                </a:solidFill>
                <a:effectLst/>
                <a:latin typeface="+mn-lt"/>
                <a:ea typeface="+mn-ea"/>
                <a:cs typeface="+mn-cs"/>
                <a:hlinkClick r:id="rId17"/>
              </a:rPr>
              <a:t>http://careers.ucsc.edu/staff/StudentFICAGuidelines1.pdf</a:t>
            </a:r>
            <a:endParaRPr lang="en-US" b="0" dirty="0" smtClean="0">
              <a:effectLst/>
            </a:endParaRPr>
          </a:p>
          <a:p>
            <a:pPr rtl="0"/>
            <a:r>
              <a:rPr lang="en-US" sz="1200" b="0" i="0" u="none" strike="noStrike" kern="1200" dirty="0" smtClean="0">
                <a:solidFill>
                  <a:schemeClr val="tx1"/>
                </a:solidFill>
                <a:effectLst/>
                <a:latin typeface="+mn-lt"/>
                <a:ea typeface="+mn-ea"/>
                <a:cs typeface="+mn-cs"/>
              </a:rPr>
              <a:t>16:</a:t>
            </a:r>
            <a:r>
              <a:rPr lang="en-US" sz="1200" b="0" i="0" u="none" strike="noStrike" kern="1200" dirty="0" smtClean="0">
                <a:solidFill>
                  <a:schemeClr val="tx1"/>
                </a:solidFill>
                <a:effectLst/>
                <a:latin typeface="+mn-lt"/>
                <a:ea typeface="+mn-ea"/>
                <a:cs typeface="+mn-cs"/>
                <a:hlinkClick r:id="rId18"/>
              </a:rPr>
              <a:t> </a:t>
            </a:r>
            <a:r>
              <a:rPr lang="en-US" sz="1200" b="0" i="0" u="sng" strike="noStrike" kern="1200" dirty="0" smtClean="0">
                <a:solidFill>
                  <a:schemeClr val="tx1"/>
                </a:solidFill>
                <a:effectLst/>
                <a:latin typeface="+mn-lt"/>
                <a:ea typeface="+mn-ea"/>
                <a:cs typeface="+mn-cs"/>
                <a:hlinkClick r:id="rId18"/>
              </a:rPr>
              <a:t>http://careers.ucsc.edu/</a:t>
            </a:r>
            <a:r>
              <a:rPr lang="en-US" sz="1200" b="0" i="0" u="sng" strike="noStrike" kern="1200" dirty="0" err="1" smtClean="0">
                <a:solidFill>
                  <a:schemeClr val="tx1"/>
                </a:solidFill>
                <a:effectLst/>
                <a:latin typeface="+mn-lt"/>
                <a:ea typeface="+mn-ea"/>
                <a:cs typeface="+mn-cs"/>
                <a:hlinkClick r:id="rId18"/>
              </a:rPr>
              <a:t>stu</a:t>
            </a:r>
            <a:r>
              <a:rPr lang="en-US" sz="1200" b="0" i="0" u="sng" strike="noStrike" kern="1200" dirty="0" smtClean="0">
                <a:solidFill>
                  <a:schemeClr val="tx1"/>
                </a:solidFill>
                <a:effectLst/>
                <a:latin typeface="+mn-lt"/>
                <a:ea typeface="+mn-ea"/>
                <a:cs typeface="+mn-cs"/>
                <a:hlinkClick r:id="rId18"/>
              </a:rPr>
              <a:t>…/StudentEmploymentPolicies.html…</a:t>
            </a:r>
            <a:endParaRPr lang="en-US" b="0" dirty="0" smtClean="0">
              <a:effectLst/>
            </a:endParaRP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16</a:t>
            </a:fld>
            <a:endParaRPr lang="en-US"/>
          </a:p>
        </p:txBody>
      </p:sp>
    </p:spTree>
    <p:extLst>
      <p:ext uri="{BB962C8B-B14F-4D97-AF65-F5344CB8AC3E}">
        <p14:creationId xmlns:p14="http://schemas.microsoft.com/office/powerpoint/2010/main" val="210495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Here</a:t>
            </a:r>
            <a:r>
              <a:rPr lang="en-US" sz="1200" b="0" i="0" u="none" strike="noStrike" kern="1200" baseline="0" dirty="0" smtClean="0">
                <a:solidFill>
                  <a:schemeClr val="tx1"/>
                </a:solidFill>
                <a:effectLst/>
                <a:latin typeface="+mn-lt"/>
                <a:ea typeface="+mn-ea"/>
                <a:cs typeface="+mn-cs"/>
              </a:rPr>
              <a:t> at Duke we are unprotected from union interference in academics.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All</a:t>
            </a:r>
            <a:r>
              <a:rPr lang="en-US" sz="1200" b="0" i="0" u="none" strike="noStrike" kern="1200" baseline="0" dirty="0" smtClean="0">
                <a:solidFill>
                  <a:schemeClr val="tx1"/>
                </a:solidFill>
                <a:effectLst/>
                <a:latin typeface="+mn-lt"/>
                <a:ea typeface="+mn-ea"/>
                <a:cs typeface="+mn-cs"/>
              </a:rPr>
              <a:t> longstanding </a:t>
            </a:r>
            <a:r>
              <a:rPr lang="en-US" sz="1200" b="0" i="0" u="none" strike="noStrike" kern="1200" dirty="0" smtClean="0">
                <a:solidFill>
                  <a:schemeClr val="tx1"/>
                </a:solidFill>
                <a:effectLst/>
                <a:latin typeface="+mn-lt"/>
                <a:ea typeface="+mn-ea"/>
                <a:cs typeface="+mn-cs"/>
              </a:rPr>
              <a:t>graduate </a:t>
            </a:r>
            <a:r>
              <a:rPr lang="en-US" sz="1200" b="0" i="0" u="none" strike="noStrike" kern="1200" dirty="0" smtClean="0">
                <a:solidFill>
                  <a:schemeClr val="tx1"/>
                </a:solidFill>
                <a:effectLst/>
                <a:latin typeface="+mn-lt"/>
                <a:ea typeface="+mn-ea"/>
                <a:cs typeface="+mn-cs"/>
              </a:rPr>
              <a:t>student unions </a:t>
            </a:r>
            <a:r>
              <a:rPr lang="en-US" sz="1200" b="0" i="0" u="none" strike="noStrike" kern="1200" dirty="0" smtClean="0">
                <a:solidFill>
                  <a:schemeClr val="tx1"/>
                </a:solidFill>
                <a:effectLst/>
                <a:latin typeface="+mn-lt"/>
                <a:ea typeface="+mn-ea"/>
                <a:cs typeface="+mn-cs"/>
              </a:rPr>
              <a:t>(except NYU) are at public universities. This is relevant because</a:t>
            </a:r>
            <a:r>
              <a:rPr lang="en-US" sz="1200" b="0" i="0" u="none" strike="noStrike" kern="1200" baseline="0" dirty="0" smtClean="0">
                <a:solidFill>
                  <a:schemeClr val="tx1"/>
                </a:solidFill>
                <a:effectLst/>
                <a:latin typeface="+mn-lt"/>
                <a:ea typeface="+mn-ea"/>
                <a:cs typeface="+mn-cs"/>
              </a:rPr>
              <a:t> public universities fall under state law, and </a:t>
            </a:r>
            <a:r>
              <a:rPr lang="en-US" sz="1200" b="0" i="0" u="none" strike="noStrike" kern="1200" dirty="0" smtClean="0">
                <a:solidFill>
                  <a:schemeClr val="tx1"/>
                </a:solidFill>
                <a:effectLst/>
                <a:latin typeface="+mn-lt"/>
                <a:ea typeface="+mn-ea"/>
                <a:cs typeface="+mn-cs"/>
              </a:rPr>
              <a:t>state </a:t>
            </a:r>
            <a:r>
              <a:rPr lang="en-US" sz="1200" b="0" i="0" u="none" strike="noStrike" kern="1200" dirty="0" smtClean="0">
                <a:solidFill>
                  <a:schemeClr val="tx1"/>
                </a:solidFill>
                <a:effectLst/>
                <a:latin typeface="+mn-lt"/>
                <a:ea typeface="+mn-ea"/>
                <a:cs typeface="+mn-cs"/>
              </a:rPr>
              <a:t>law prevents unions from involvement in academic matters, which is good protection against strikes.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 would not have those protections at Duke</a:t>
            </a:r>
            <a:r>
              <a:rPr lang="en-US" sz="1200" b="0" i="0" u="none" strike="noStrike" kern="1200" baseline="0" dirty="0" smtClean="0">
                <a:solidFill>
                  <a:schemeClr val="tx1"/>
                </a:solidFill>
                <a:effectLst/>
                <a:latin typeface="+mn-lt"/>
                <a:ea typeface="+mn-ea"/>
                <a:cs typeface="+mn-cs"/>
              </a:rPr>
              <a:t> since we are a private institution.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It would therefore</a:t>
            </a:r>
            <a:r>
              <a:rPr lang="en-US" sz="1200" b="0" i="0" u="none" strike="noStrike" kern="1200" baseline="0" dirty="0" smtClean="0">
                <a:solidFill>
                  <a:schemeClr val="tx1"/>
                </a:solidFill>
                <a:effectLst/>
                <a:latin typeface="+mn-lt"/>
                <a:ea typeface="+mn-ea"/>
                <a:cs typeface="+mn-cs"/>
              </a:rPr>
              <a:t> be </a:t>
            </a:r>
            <a:r>
              <a:rPr lang="en-US" sz="1200" b="0" i="0" u="none" strike="noStrike" kern="1200" dirty="0" smtClean="0">
                <a:solidFill>
                  <a:schemeClr val="tx1"/>
                </a:solidFill>
                <a:effectLst/>
                <a:latin typeface="+mn-lt"/>
                <a:ea typeface="+mn-ea"/>
                <a:cs typeface="+mn-cs"/>
              </a:rPr>
              <a:t>possible for a union to call a strike here, and furthermore union members could be fined by the union if found to be not in compliance with the strike action.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NYU</a:t>
            </a:r>
            <a:r>
              <a:rPr lang="en-US" sz="1200" b="0" i="0" u="none" strike="noStrike" kern="1200" baseline="0" dirty="0" smtClean="0">
                <a:solidFill>
                  <a:schemeClr val="tx1"/>
                </a:solidFill>
                <a:effectLst/>
                <a:latin typeface="+mn-lt"/>
                <a:ea typeface="+mn-ea"/>
                <a:cs typeface="+mn-cs"/>
              </a:rPr>
              <a:t> is the only example we have of a long-term grad-student union at a private university. </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In November 2005, NYU held a months-long strike, and threatened to strike again in 2014 when “the NYU management had not substantively responded to union demands in the past three contract negotiation sessions”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Union organizers on </a:t>
            </a:r>
            <a:r>
              <a:rPr lang="en-US" sz="1200" b="0" i="0" u="none" strike="noStrike" kern="1200" dirty="0" smtClean="0">
                <a:solidFill>
                  <a:schemeClr val="tx1"/>
                </a:solidFill>
                <a:effectLst/>
                <a:latin typeface="+mn-lt"/>
                <a:ea typeface="+mn-ea"/>
                <a:cs typeface="+mn-cs"/>
              </a:rPr>
              <a:t>campus here </a:t>
            </a:r>
            <a:r>
              <a:rPr lang="en-US" sz="1200" b="0" i="0" u="none" strike="noStrike" kern="1200" dirty="0" smtClean="0">
                <a:solidFill>
                  <a:schemeClr val="tx1"/>
                </a:solidFill>
                <a:effectLst/>
                <a:latin typeface="+mn-lt"/>
                <a:ea typeface="+mn-ea"/>
                <a:cs typeface="+mn-cs"/>
              </a:rPr>
              <a:t>have said that a no-strike/no-lockout clause would be instated in the union contract...however this is NOT a guarantee because the contract isn’t written yet. </a:t>
            </a:r>
            <a:r>
              <a:rPr lang="en-US" sz="1200" b="0" i="0" u="none" strike="noStrike" kern="1200" dirty="0" smtClean="0">
                <a:solidFill>
                  <a:schemeClr val="tx1"/>
                </a:solidFill>
                <a:effectLst/>
                <a:latin typeface="+mn-lt"/>
                <a:ea typeface="+mn-ea"/>
                <a:cs typeface="+mn-cs"/>
              </a:rPr>
              <a:t>Nothing in the contract is a guarantee</a:t>
            </a:r>
            <a:r>
              <a:rPr lang="en-US" sz="1200" b="0" i="0" u="none" strike="noStrike" kern="1200" baseline="0" dirty="0" smtClean="0">
                <a:solidFill>
                  <a:schemeClr val="tx1"/>
                </a:solidFill>
                <a:effectLst/>
                <a:latin typeface="+mn-lt"/>
                <a:ea typeface="+mn-ea"/>
                <a:cs typeface="+mn-cs"/>
              </a:rPr>
              <a:t> until it is written, negotiated, and approved. </a:t>
            </a:r>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Besides, if we have a no-strike clause, that takes all the teeth out</a:t>
            </a:r>
            <a:r>
              <a:rPr lang="en-US" sz="1200" b="0" i="0" u="none" strike="noStrike" kern="1200" baseline="0" dirty="0" smtClean="0">
                <a:solidFill>
                  <a:schemeClr val="tx1"/>
                </a:solidFill>
                <a:effectLst/>
                <a:latin typeface="+mn-lt"/>
                <a:ea typeface="+mn-ea"/>
                <a:cs typeface="+mn-cs"/>
              </a:rPr>
              <a:t> of </a:t>
            </a:r>
            <a:r>
              <a:rPr lang="en-US" sz="1200" b="0" i="0" u="none" strike="noStrike" kern="1200" baseline="0" dirty="0" smtClean="0">
                <a:solidFill>
                  <a:schemeClr val="tx1"/>
                </a:solidFill>
                <a:effectLst/>
                <a:latin typeface="+mn-lt"/>
                <a:ea typeface="+mn-ea"/>
                <a:cs typeface="+mn-cs"/>
              </a:rPr>
              <a:t>any contract</a:t>
            </a:r>
            <a:r>
              <a:rPr lang="en-US" sz="1200" b="0" i="0" u="none" strike="noStrike" kern="1200" baseline="0" dirty="0" smtClean="0">
                <a:solidFill>
                  <a:schemeClr val="tx1"/>
                </a:solidFill>
                <a:effectLst/>
                <a:latin typeface="+mn-lt"/>
                <a:ea typeface="+mn-ea"/>
                <a:cs typeface="+mn-cs"/>
              </a:rPr>
              <a:t>. Strikes are the main bargaining chip in a union: if all the auto workers stop going to the auto factory, the company loses a lot of money every day that the factory is shut down. If grad students go on strike, the university keeps operating, and the grad students primarily hurt themselves by delaying their research and delaying their graduation. </a:t>
            </a:r>
          </a:p>
          <a:p>
            <a:pPr rtl="0"/>
            <a:r>
              <a:rPr lang="en-US" sz="1200" b="0" i="0" u="none" strike="noStrike" kern="1200" baseline="0" dirty="0" smtClean="0">
                <a:solidFill>
                  <a:schemeClr val="tx1"/>
                </a:solidFill>
                <a:effectLst/>
                <a:latin typeface="+mn-lt"/>
                <a:ea typeface="+mn-ea"/>
                <a:cs typeface="+mn-cs"/>
              </a:rPr>
              <a:t>It’s a lose-lose </a:t>
            </a:r>
            <a:r>
              <a:rPr lang="en-US" sz="1200" b="0" i="0" u="none" strike="noStrike" kern="1200" baseline="0" dirty="0" smtClean="0">
                <a:solidFill>
                  <a:schemeClr val="tx1"/>
                </a:solidFill>
                <a:effectLst/>
                <a:latin typeface="+mn-lt"/>
                <a:ea typeface="+mn-ea"/>
                <a:cs typeface="+mn-cs"/>
              </a:rPr>
              <a:t>situation.</a:t>
            </a:r>
          </a:p>
          <a:p>
            <a:pPr rtl="0"/>
            <a:r>
              <a:rPr lang="en-US" sz="1200" b="0" i="0" u="none" strike="noStrike" kern="1200" baseline="0" dirty="0" smtClean="0">
                <a:solidFill>
                  <a:schemeClr val="tx1"/>
                </a:solidFill>
                <a:effectLst/>
                <a:latin typeface="+mn-lt"/>
                <a:ea typeface="+mn-ea"/>
                <a:cs typeface="+mn-cs"/>
              </a:rPr>
              <a:t>Overall, it’s </a:t>
            </a:r>
            <a:r>
              <a:rPr lang="en-US" sz="1200" b="0" i="0" u="none" strike="noStrike" kern="1200" baseline="0" dirty="0" smtClean="0">
                <a:solidFill>
                  <a:schemeClr val="tx1"/>
                </a:solidFill>
                <a:effectLst/>
                <a:latin typeface="+mn-lt"/>
                <a:ea typeface="+mn-ea"/>
                <a:cs typeface="+mn-cs"/>
              </a:rPr>
              <a:t>better not to have a union </a:t>
            </a:r>
            <a:r>
              <a:rPr lang="en-US" sz="1200" b="0" i="0" u="none" strike="noStrike" kern="1200" baseline="0" dirty="0" smtClean="0">
                <a:solidFill>
                  <a:schemeClr val="tx1"/>
                </a:solidFill>
                <a:effectLst/>
                <a:latin typeface="+mn-lt"/>
                <a:ea typeface="+mn-ea"/>
                <a:cs typeface="+mn-cs"/>
              </a:rPr>
              <a:t>in the first place.</a:t>
            </a:r>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dirty="0" smtClean="0">
                <a:solidFill>
                  <a:schemeClr val="tx1"/>
                </a:solidFill>
                <a:effectLst/>
                <a:latin typeface="+mn-lt"/>
                <a:ea typeface="+mn-ea"/>
                <a:cs typeface="+mn-cs"/>
                <a:hlinkClick r:id="rId3"/>
              </a:rPr>
              <a:t>https://unionization.provost.columbia.edu/content/be-informed</a:t>
            </a:r>
            <a:r>
              <a:rPr lang="en-US" sz="1200" b="0" i="0" u="none" strike="noStrike"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dirty="0" smtClean="0">
                <a:solidFill>
                  <a:schemeClr val="tx1"/>
                </a:solidFill>
                <a:effectLst/>
                <a:latin typeface="+mn-lt"/>
                <a:ea typeface="+mn-ea"/>
                <a:cs typeface="+mn-cs"/>
                <a:hlinkClick r:id="rId4"/>
              </a:rPr>
              <a:t>http://inthesetimes.com/working/entry/17410/nyu_grad_students_strike</a:t>
            </a:r>
            <a:r>
              <a:rPr lang="en-US" sz="1200" b="0" i="0" u="none" strike="noStrike"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dirty="0" smtClean="0">
                <a:solidFill>
                  <a:schemeClr val="tx1"/>
                </a:solidFill>
                <a:effectLst/>
                <a:latin typeface="+mn-lt"/>
                <a:ea typeface="+mn-ea"/>
                <a:cs typeface="+mn-cs"/>
                <a:hlinkClick r:id="rId5"/>
              </a:rPr>
              <a:t>http://www.nytimes.com/2005/11/10/nyregion/graduate-teaching-assistants-go-on-strike-against-nyu.html?_r=0</a:t>
            </a:r>
            <a:r>
              <a:rPr lang="en-US" sz="1200" b="0" i="0" u="none" strike="noStrike" kern="1200" dirty="0" smtClean="0">
                <a:solidFill>
                  <a:schemeClr val="tx1"/>
                </a:solidFill>
                <a:effectLst/>
                <a:latin typeface="+mn-lt"/>
                <a:ea typeface="+mn-ea"/>
                <a:cs typeface="+mn-cs"/>
              </a:rPr>
              <a:t> </a:t>
            </a:r>
            <a:endParaRPr lang="en-US" b="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17</a:t>
            </a:fld>
            <a:endParaRPr lang="en-US"/>
          </a:p>
        </p:txBody>
      </p:sp>
    </p:spTree>
    <p:extLst>
      <p:ext uri="{BB962C8B-B14F-4D97-AF65-F5344CB8AC3E}">
        <p14:creationId xmlns:p14="http://schemas.microsoft.com/office/powerpoint/2010/main" val="157705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If </a:t>
            </a:r>
            <a:r>
              <a:rPr lang="en-US" sz="1200" b="0" i="0" u="none" strike="noStrike" kern="1200" dirty="0" smtClean="0">
                <a:solidFill>
                  <a:schemeClr val="tx1"/>
                </a:solidFill>
                <a:effectLst/>
                <a:latin typeface="+mn-lt"/>
                <a:ea typeface="+mn-ea"/>
                <a:cs typeface="+mn-cs"/>
              </a:rPr>
              <a:t>students</a:t>
            </a:r>
            <a:r>
              <a:rPr lang="en-US" sz="1200" b="0" i="0" u="none" strike="noStrike" kern="1200" baseline="0" dirty="0" smtClean="0">
                <a:solidFill>
                  <a:schemeClr val="tx1"/>
                </a:solidFill>
                <a:effectLst/>
                <a:latin typeface="+mn-lt"/>
                <a:ea typeface="+mn-ea"/>
                <a:cs typeface="+mn-cs"/>
              </a:rPr>
              <a:t> vote yes and </a:t>
            </a:r>
            <a:r>
              <a:rPr lang="en-US" sz="1200" b="0" i="0" u="none" strike="noStrike" kern="1200" dirty="0" smtClean="0">
                <a:solidFill>
                  <a:schemeClr val="tx1"/>
                </a:solidFill>
                <a:effectLst/>
                <a:latin typeface="+mn-lt"/>
                <a:ea typeface="+mn-ea"/>
                <a:cs typeface="+mn-cs"/>
              </a:rPr>
              <a:t>a </a:t>
            </a:r>
            <a:r>
              <a:rPr lang="en-US" sz="1200" b="0" i="0" u="none" strike="noStrike" kern="1200" dirty="0" smtClean="0">
                <a:solidFill>
                  <a:schemeClr val="tx1"/>
                </a:solidFill>
                <a:effectLst/>
                <a:latin typeface="+mn-lt"/>
                <a:ea typeface="+mn-ea"/>
                <a:cs typeface="+mn-cs"/>
              </a:rPr>
              <a:t>contract is agreed upon between SEIU and Duke, we have to wait 3 years to be eligible to file for decertification</a:t>
            </a:r>
          </a:p>
          <a:p>
            <a:pPr rtl="0" fontAlgn="base"/>
            <a:r>
              <a:rPr lang="en-US" sz="1200" b="0" i="0" u="none" strike="noStrike" kern="1200" dirty="0" smtClean="0">
                <a:solidFill>
                  <a:schemeClr val="tx1"/>
                </a:solidFill>
                <a:effectLst/>
                <a:latin typeface="+mn-lt"/>
                <a:ea typeface="+mn-ea"/>
                <a:cs typeface="+mn-cs"/>
              </a:rPr>
              <a:t>The process of decertification is similar to the process of forming a union (NLRB)</a:t>
            </a:r>
          </a:p>
          <a:p>
            <a:pPr lvl="1" rtl="0" fontAlgn="base"/>
            <a:r>
              <a:rPr lang="en-US" sz="1200" b="0" i="0" u="none" strike="noStrike" kern="1200" dirty="0" smtClean="0">
                <a:solidFill>
                  <a:schemeClr val="tx1"/>
                </a:solidFill>
                <a:effectLst/>
                <a:latin typeface="+mn-lt"/>
                <a:ea typeface="+mn-ea"/>
                <a:cs typeface="+mn-cs"/>
              </a:rPr>
              <a:t>Need to collect authorization cards from at least 30% of the represented group</a:t>
            </a:r>
          </a:p>
          <a:p>
            <a:pPr lvl="1" rtl="0" fontAlgn="base"/>
            <a:r>
              <a:rPr lang="en-US" sz="1200" b="0" i="0" u="none" strike="noStrike" kern="1200" dirty="0" smtClean="0">
                <a:solidFill>
                  <a:schemeClr val="tx1"/>
                </a:solidFill>
                <a:effectLst/>
                <a:latin typeface="+mn-lt"/>
                <a:ea typeface="+mn-ea"/>
                <a:cs typeface="+mn-cs"/>
              </a:rPr>
              <a:t>Then a petition for an election is filed</a:t>
            </a:r>
          </a:p>
          <a:p>
            <a:pPr lvl="1" rtl="0" fontAlgn="base"/>
            <a:r>
              <a:rPr lang="en-US" sz="1200" b="0" i="0" u="none" strike="noStrike" kern="1200" dirty="0" smtClean="0">
                <a:solidFill>
                  <a:schemeClr val="tx1"/>
                </a:solidFill>
                <a:effectLst/>
                <a:latin typeface="+mn-lt"/>
                <a:ea typeface="+mn-ea"/>
                <a:cs typeface="+mn-cs"/>
              </a:rPr>
              <a:t>An election is held to decide if the union is decertified or not.</a:t>
            </a:r>
          </a:p>
          <a:p>
            <a:pPr rtl="0"/>
            <a:r>
              <a:rPr lang="en-US" sz="1200" b="1" i="0" u="none" strike="noStrike" kern="1200" dirty="0" smtClean="0">
                <a:solidFill>
                  <a:schemeClr val="tx1"/>
                </a:solidFill>
                <a:effectLst/>
                <a:latin typeface="+mn-lt"/>
                <a:ea typeface="+mn-ea"/>
                <a:cs typeface="+mn-cs"/>
              </a:rPr>
              <a:t>Data from the NLRB indicates that just one in four decertification attempts are successful. Only half are even put up for a vote.</a:t>
            </a:r>
            <a:endParaRPr lang="en-US" b="0" dirty="0" smtClean="0">
              <a:effectLst/>
            </a:endParaRPr>
          </a:p>
          <a:p>
            <a:pPr rtl="0"/>
            <a:r>
              <a:rPr lang="en-US" sz="1200" b="1" i="0" u="none" strike="noStrike"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 group of Minnesota home health care workers have embarked on a campaign to decertify the SEIU. They launched the campaign in July of this year. If they are successful, it would be the largest decertification vote in history. They have not been successful yet.   </a:t>
            </a:r>
            <a:endParaRPr lang="en-US" b="0" dirty="0" smtClean="0">
              <a:effectLst/>
            </a:endParaRPr>
          </a:p>
          <a:p>
            <a:pPr rtl="0"/>
            <a:endParaRPr lang="en-US" b="0" dirty="0" smtClean="0">
              <a:effectLst/>
            </a:endParaRPr>
          </a:p>
          <a:p>
            <a:pPr rtl="0"/>
            <a:r>
              <a:rPr lang="en-US" sz="1200" b="1" i="0" u="sng" strike="noStrike" kern="1200" dirty="0" smtClean="0">
                <a:solidFill>
                  <a:schemeClr val="tx1"/>
                </a:solidFill>
                <a:effectLst/>
                <a:latin typeface="+mn-lt"/>
                <a:ea typeface="+mn-ea"/>
                <a:cs typeface="+mn-cs"/>
                <a:hlinkClick r:id="rId3"/>
              </a:rPr>
              <a:t>http://laborpains.org/2016/07/22/seiu-faces-largest-decertification-vote-in-history/</a:t>
            </a:r>
            <a:r>
              <a:rPr lang="en-US" sz="1200" b="1" i="0" u="none" strike="noStrike" kern="1200" dirty="0" smtClean="0">
                <a:solidFill>
                  <a:schemeClr val="tx1"/>
                </a:solidFill>
                <a:effectLst/>
                <a:latin typeface="+mn-lt"/>
                <a:ea typeface="+mn-ea"/>
                <a:cs typeface="+mn-cs"/>
              </a:rPr>
              <a:t> </a:t>
            </a:r>
            <a:endParaRPr lang="en-US" b="0" dirty="0" smtClean="0">
              <a:effectLst/>
            </a:endParaRPr>
          </a:p>
          <a:p>
            <a:pPr rtl="0"/>
            <a:r>
              <a:rPr lang="en-US" sz="1200" b="1" i="0" u="sng" strike="noStrike" kern="1200" dirty="0" smtClean="0">
                <a:solidFill>
                  <a:schemeClr val="tx1"/>
                </a:solidFill>
                <a:effectLst/>
                <a:latin typeface="+mn-lt"/>
                <a:ea typeface="+mn-ea"/>
                <a:cs typeface="+mn-cs"/>
                <a:hlinkClick r:id="rId4"/>
              </a:rPr>
              <a:t>http://dailycaller.com/2016/07/18/exclusive-minnesota-union-faces-largest-decertification-vote-in-history/</a:t>
            </a:r>
            <a:r>
              <a:rPr lang="en-US" sz="1200" b="1" i="0" u="none" strike="noStrike" kern="1200" dirty="0" smtClean="0">
                <a:solidFill>
                  <a:schemeClr val="tx1"/>
                </a:solidFill>
                <a:effectLst/>
                <a:latin typeface="+mn-lt"/>
                <a:ea typeface="+mn-ea"/>
                <a:cs typeface="+mn-cs"/>
              </a:rPr>
              <a:t> </a:t>
            </a:r>
            <a:endParaRPr lang="en-US" b="0" dirty="0" smtClean="0">
              <a:effectLst/>
            </a:endParaRP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19</a:t>
            </a:fld>
            <a:endParaRPr lang="en-US"/>
          </a:p>
        </p:txBody>
      </p:sp>
    </p:spTree>
    <p:extLst>
      <p:ext uri="{BB962C8B-B14F-4D97-AF65-F5344CB8AC3E}">
        <p14:creationId xmlns:p14="http://schemas.microsoft.com/office/powerpoint/2010/main" val="3287379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SEIU is the wrong choice for us, for numerous reasons. </a:t>
            </a:r>
            <a:endParaRPr lang="en-US" dirty="0" smtClean="0"/>
          </a:p>
          <a:p>
            <a:endParaRPr lang="en-US" dirty="0" smtClean="0"/>
          </a:p>
          <a:p>
            <a:endParaRPr lang="en-US" dirty="0" smtClean="0"/>
          </a:p>
          <a:p>
            <a:r>
              <a:rPr lang="en-US" dirty="0" smtClean="0"/>
              <a:t>------------------------------------------------------------------</a:t>
            </a:r>
          </a:p>
          <a:p>
            <a:pPr rtl="0"/>
            <a:r>
              <a:rPr lang="en-US" sz="1200" b="0" i="0" u="none" strike="noStrike" kern="1200" dirty="0" smtClean="0">
                <a:solidFill>
                  <a:schemeClr val="tx1"/>
                </a:solidFill>
                <a:effectLst/>
                <a:latin typeface="+mn-lt"/>
                <a:ea typeface="+mn-ea"/>
                <a:cs typeface="+mn-cs"/>
              </a:rPr>
              <a:t>longtime union activist Beverly Griffith wrote the following to Duke students. </a:t>
            </a:r>
            <a:endParaRPr lang="en-US" b="0" dirty="0" smtClean="0">
              <a:effectLst/>
            </a:endParaRPr>
          </a:p>
          <a:p>
            <a:pPr rtl="0"/>
            <a:r>
              <a:rPr lang="en-US" sz="1200" b="0" i="0" u="none" strike="noStrike" kern="1200" dirty="0" smtClean="0">
                <a:solidFill>
                  <a:schemeClr val="tx1"/>
                </a:solidFill>
                <a:effectLst/>
                <a:latin typeface="+mn-lt"/>
                <a:ea typeface="+mn-ea"/>
                <a:cs typeface="+mn-cs"/>
              </a:rPr>
              <a:t>"I never thought I would ever say this but I feel it is my moral duty to do so: Workers are better off with no union than to be with SEIU.</a:t>
            </a:r>
            <a:endParaRPr lang="en-US" b="0" dirty="0" smtClean="0">
              <a:effectLst/>
            </a:endParaRPr>
          </a:p>
          <a:p>
            <a:pPr rtl="0"/>
            <a:r>
              <a:rPr lang="en-US" sz="1200" b="0" i="0" u="none" strike="noStrike" kern="1200" dirty="0" smtClean="0">
                <a:solidFill>
                  <a:schemeClr val="tx1"/>
                </a:solidFill>
                <a:effectLst/>
                <a:latin typeface="+mn-lt"/>
                <a:ea typeface="+mn-ea"/>
                <a:cs typeface="+mn-cs"/>
              </a:rPr>
              <a:t>I was a worker and a union member at Alta Bates/Summit Medical Center in California for over 40 years. I believe workers should have a union but I didn’t like that SEIU began to represent the interests of management instead of the interests of workers. I wanted my union to be a strong union so I spoke up. I was constructive in my criticism. That didn’t work so I rallied my co-workers to oppose SEIU’s on-going willingness to bargain away our hard earned benefits. Our members’ calls for change and even for representation went unanswered. Nothing came of our complaints but SEIU continued to collect monthly dues.</a:t>
            </a:r>
            <a:endParaRPr lang="en-US" b="0" dirty="0" smtClean="0">
              <a:effectLst/>
            </a:endParaRPr>
          </a:p>
          <a:p>
            <a:pPr rtl="0"/>
            <a:r>
              <a:rPr lang="en-US" sz="1200" b="0" i="0" u="none" strike="noStrike" kern="1200" dirty="0" smtClean="0">
                <a:solidFill>
                  <a:schemeClr val="tx1"/>
                </a:solidFill>
                <a:effectLst/>
                <a:latin typeface="+mn-lt"/>
                <a:ea typeface="+mn-ea"/>
                <a:cs typeface="+mn-cs"/>
              </a:rPr>
              <a:t>I guess I was too much of a thorn in their side. SEIU colluded with my Boss and got me fired—after so many years of dedicated service, I was out of a job. SEIU did nothing. SEIU was happy; my Boss was happy. It was sad that SEIU had been interested in only one thing all along: dues! They do not allow constructive criticism and they are never there when you need them. SEIU is a mistake—a big mistake for workers."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21</a:t>
            </a:fld>
            <a:endParaRPr lang="en-US"/>
          </a:p>
        </p:txBody>
      </p:sp>
    </p:spTree>
    <p:extLst>
      <p:ext uri="{BB962C8B-B14F-4D97-AF65-F5344CB8AC3E}">
        <p14:creationId xmlns:p14="http://schemas.microsoft.com/office/powerpoint/2010/main" val="3605748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SEIU has no previous experience representing grad students.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They</a:t>
            </a:r>
            <a:r>
              <a:rPr lang="en-US" sz="1200" b="0" i="0" u="none" strike="noStrike" kern="1200" baseline="0" dirty="0" smtClean="0">
                <a:solidFill>
                  <a:schemeClr val="tx1"/>
                </a:solidFill>
                <a:effectLst/>
                <a:latin typeface="+mn-lt"/>
                <a:ea typeface="+mn-ea"/>
                <a:cs typeface="+mn-cs"/>
              </a:rPr>
              <a:t> recently started representing the non-tenure-track faculty at Duke, but that union is over 90% humanities faculty so this is not relevant to the diverse graduate student population SEIU wants to manage at Duke. Furthermore, faculty have different needs from students. </a:t>
            </a:r>
            <a:endParaRPr lang="en-US" sz="1200" b="0" i="0" u="none" strike="noStrike"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United Automobile Workers (UAW) &amp; American Federation of Teachers (AFT) represent the few existing graduate student </a:t>
            </a:r>
            <a:r>
              <a:rPr lang="en-US" sz="1200" b="0" i="0" u="none" strike="noStrike" kern="1200" baseline="0" dirty="0" smtClean="0">
                <a:solidFill>
                  <a:schemeClr val="tx1"/>
                </a:solidFill>
                <a:effectLst/>
                <a:latin typeface="+mn-lt"/>
                <a:ea typeface="+mn-ea"/>
                <a:cs typeface="+mn-cs"/>
              </a:rPr>
              <a:t>unions. When some Duke students were interested in having one of these unions on the ballot as well, SEIU communicated with them and essentially told them to go away or else, which is why SEIU is the only union on the ballot this year.</a:t>
            </a:r>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Even SEIU’s experience with “higher education workers” is not relevant to us – that term includes food service workers, custodians, telecommunications attendants, general mechanics, gardeners, HVAC mechanics, etc. – who are all workers with very different needs from those of graduate students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In the recent court proceedings, SEIU’s lawyers demonstrated numerous times that they are unfamiliar with how graduate school works for many students. </a:t>
            </a:r>
            <a:r>
              <a:rPr lang="en-US" sz="1200" b="0" i="0" u="none" strike="noStrike" kern="1200" baseline="0" dirty="0" smtClean="0">
                <a:solidFill>
                  <a:schemeClr val="tx1"/>
                </a:solidFill>
                <a:effectLst/>
                <a:latin typeface="+mn-lt"/>
                <a:ea typeface="+mn-ea"/>
                <a:cs typeface="+mn-cs"/>
              </a:rPr>
              <a:t>For example they </a:t>
            </a:r>
            <a:r>
              <a:rPr lang="en-US" sz="1200" b="0" i="0" u="none" strike="noStrike" kern="1200" baseline="0" dirty="0" smtClean="0">
                <a:solidFill>
                  <a:schemeClr val="tx1"/>
                </a:solidFill>
                <a:effectLst/>
                <a:latin typeface="+mn-lt"/>
                <a:ea typeface="+mn-ea"/>
                <a:cs typeface="+mn-cs"/>
              </a:rPr>
              <a:t>stated that a mail-in ballot would be more convenient </a:t>
            </a:r>
            <a:r>
              <a:rPr lang="en-US" sz="1200" b="0" i="0" u="none" strike="noStrike" kern="1200" baseline="0" dirty="0" smtClean="0">
                <a:solidFill>
                  <a:schemeClr val="tx1"/>
                </a:solidFill>
                <a:effectLst/>
                <a:latin typeface="+mn-lt"/>
                <a:ea typeface="+mn-ea"/>
                <a:cs typeface="+mn-cs"/>
              </a:rPr>
              <a:t>for students than </a:t>
            </a:r>
            <a:r>
              <a:rPr lang="en-US" sz="1200" b="0" i="0" u="none" strike="noStrike" kern="1200" baseline="0" dirty="0" smtClean="0">
                <a:solidFill>
                  <a:schemeClr val="tx1"/>
                </a:solidFill>
                <a:effectLst/>
                <a:latin typeface="+mn-lt"/>
                <a:ea typeface="+mn-ea"/>
                <a:cs typeface="+mn-cs"/>
              </a:rPr>
              <a:t>an on-campus election because “most graduate students are never on campus anyway”.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Images</a:t>
            </a:r>
          </a:p>
          <a:p>
            <a:r>
              <a:rPr lang="en-US" sz="1200" b="0" i="0" u="none" strike="noStrike" kern="1200" baseline="0" dirty="0" smtClean="0">
                <a:solidFill>
                  <a:schemeClr val="tx1"/>
                </a:solidFill>
                <a:effectLst/>
                <a:latin typeface="+mn-lt"/>
                <a:ea typeface="+mn-ea"/>
                <a:cs typeface="+mn-cs"/>
              </a:rPr>
              <a:t>http://az616578.vo.msecnd.net/files/2016/09/11/636092219744106976-1350992460_hospital%20.jpg</a:t>
            </a:r>
          </a:p>
          <a:p>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3DA155-548C-442B-A0A9-564DE8C3EFD9}" type="slidenum">
              <a:rPr lang="en-US" smtClean="0"/>
              <a:t>22</a:t>
            </a:fld>
            <a:endParaRPr lang="en-US"/>
          </a:p>
        </p:txBody>
      </p:sp>
    </p:spTree>
    <p:extLst>
      <p:ext uri="{BB962C8B-B14F-4D97-AF65-F5344CB8AC3E}">
        <p14:creationId xmlns:p14="http://schemas.microsoft.com/office/powerpoint/2010/main" val="826371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1" indent="-274320">
              <a:spcBef>
                <a:spcPts val="580"/>
              </a:spcBef>
              <a:buClr>
                <a:schemeClr val="accent1"/>
              </a:buClr>
            </a:pPr>
            <a:r>
              <a:rPr lang="en-US" dirty="0" smtClean="0"/>
              <a:t>434 cases filed against SEIU for </a:t>
            </a:r>
            <a:r>
              <a:rPr lang="en-US" b="1" dirty="0" smtClean="0"/>
              <a:t>coercive or </a:t>
            </a:r>
            <a:r>
              <a:rPr lang="en-US" b="1" dirty="0" smtClean="0">
                <a:solidFill>
                  <a:srgbClr val="FF0000"/>
                </a:solidFill>
              </a:rPr>
              <a:t>threatening</a:t>
            </a:r>
            <a:r>
              <a:rPr lang="en-US" b="1" dirty="0" smtClean="0"/>
              <a:t> statements</a:t>
            </a:r>
            <a:r>
              <a:rPr lang="en-US" dirty="0" smtClean="0"/>
              <a:t>; 146 for </a:t>
            </a:r>
            <a:r>
              <a:rPr lang="en-US" b="1" dirty="0" smtClean="0">
                <a:solidFill>
                  <a:srgbClr val="FF0000"/>
                </a:solidFill>
              </a:rPr>
              <a:t>harassment</a:t>
            </a:r>
            <a:r>
              <a:rPr lang="en-US" dirty="0" smtClean="0"/>
              <a:t>; 57 </a:t>
            </a:r>
            <a:r>
              <a:rPr lang="en-US" b="1" dirty="0" smtClean="0">
                <a:solidFill>
                  <a:srgbClr val="FF0000"/>
                </a:solidFill>
              </a:rPr>
              <a:t>violence/assaults</a:t>
            </a:r>
          </a:p>
          <a:p>
            <a:endParaRPr lang="en-US" dirty="0" smtClean="0"/>
          </a:p>
          <a:p>
            <a:r>
              <a:rPr lang="en-US" dirty="0" smtClean="0"/>
              <a:t>A leaked 80</a:t>
            </a:r>
            <a:r>
              <a:rPr lang="en-US" dirty="0" smtClean="0"/>
              <a:t>+ pg. </a:t>
            </a:r>
            <a:r>
              <a:rPr lang="en-US" b="1" dirty="0" smtClean="0">
                <a:solidFill>
                  <a:srgbClr val="FF0000"/>
                </a:solidFill>
              </a:rPr>
              <a:t>intimidation</a:t>
            </a:r>
            <a:r>
              <a:rPr lang="en-US" dirty="0" smtClean="0">
                <a:solidFill>
                  <a:srgbClr val="FF0000"/>
                </a:solidFill>
              </a:rPr>
              <a:t> </a:t>
            </a:r>
            <a:r>
              <a:rPr lang="en-US" dirty="0" smtClean="0"/>
              <a:t>manual </a:t>
            </a:r>
            <a:r>
              <a:rPr lang="en-US" dirty="0" smtClean="0"/>
              <a:t>came out in court </a:t>
            </a:r>
            <a:r>
              <a:rPr lang="en-US" dirty="0" smtClean="0"/>
              <a:t>proceedings </a:t>
            </a:r>
            <a:r>
              <a:rPr lang="en-US" dirty="0" smtClean="0"/>
              <a:t>for</a:t>
            </a:r>
            <a:r>
              <a:rPr lang="en-US" baseline="0" dirty="0" smtClean="0"/>
              <a:t> a different case, </a:t>
            </a:r>
            <a:r>
              <a:rPr lang="en-US" dirty="0" smtClean="0"/>
              <a:t>recommending </a:t>
            </a:r>
            <a:r>
              <a:rPr lang="en-US" dirty="0" smtClean="0"/>
              <a:t>illegal activity such as extortion and blackmail</a:t>
            </a:r>
          </a:p>
          <a:p>
            <a:endParaRPr lang="en-US" dirty="0" smtClean="0"/>
          </a:p>
          <a:p>
            <a:r>
              <a:rPr lang="en-US" b="0" dirty="0" smtClean="0">
                <a:solidFill>
                  <a:srgbClr val="FF0000"/>
                </a:solidFill>
              </a:rPr>
              <a:t>Numerous SEIU leaders have been taken</a:t>
            </a:r>
            <a:r>
              <a:rPr lang="en-US" b="0" baseline="0" dirty="0" smtClean="0">
                <a:solidFill>
                  <a:srgbClr val="FF0000"/>
                </a:solidFill>
              </a:rPr>
              <a:t> to court for various </a:t>
            </a:r>
            <a:r>
              <a:rPr lang="en-US" b="0" baseline="0" dirty="0" smtClean="0">
                <a:solidFill>
                  <a:srgbClr val="FF0000"/>
                </a:solidFill>
              </a:rPr>
              <a:t>reasons</a:t>
            </a:r>
            <a:r>
              <a:rPr lang="en-US" b="0" dirty="0" smtClean="0"/>
              <a:t>:</a:t>
            </a:r>
            <a:r>
              <a:rPr lang="en-US" b="0" baseline="0" dirty="0" smtClean="0"/>
              <a:t>, including</a:t>
            </a:r>
            <a:r>
              <a:rPr lang="en-US" b="0" dirty="0" smtClean="0"/>
              <a:t> </a:t>
            </a:r>
            <a:r>
              <a:rPr lang="en-US" b="0" dirty="0" smtClean="0"/>
              <a:t>mail fraud, lying, tax evasion, perjury, and theft. </a:t>
            </a:r>
          </a:p>
          <a:p>
            <a:endParaRPr lang="en-US" dirty="0" smtClean="0"/>
          </a:p>
          <a:p>
            <a:r>
              <a:rPr lang="en-US" dirty="0" smtClean="0"/>
              <a:t>----------------------------------------------------------------------------------------------------------------</a:t>
            </a:r>
          </a:p>
          <a:p>
            <a:pPr rtl="0"/>
            <a:r>
              <a:rPr lang="en-US" sz="1200" b="0" i="0" u="none" strike="noStrike" kern="1200" dirty="0" smtClean="0">
                <a:solidFill>
                  <a:schemeClr val="tx1"/>
                </a:solidFill>
                <a:effectLst/>
                <a:latin typeface="+mn-lt"/>
                <a:ea typeface="+mn-ea"/>
                <a:cs typeface="+mn-cs"/>
              </a:rPr>
              <a:t>Convictions of SEIU ex-leaders: </a:t>
            </a:r>
            <a:endParaRPr lang="en-US" b="0" dirty="0" smtClean="0">
              <a:effectLst/>
            </a:endParaRPr>
          </a:p>
          <a:p>
            <a:pPr rtl="0"/>
            <a:r>
              <a:rPr lang="en-US" sz="1200" b="0" i="0" u="none" strike="noStrike" kern="1200" dirty="0" smtClean="0">
                <a:solidFill>
                  <a:schemeClr val="tx1"/>
                </a:solidFill>
                <a:effectLst/>
                <a:latin typeface="+mn-lt"/>
                <a:ea typeface="+mn-ea"/>
                <a:cs typeface="+mn-cs"/>
              </a:rPr>
              <a:t>Tyrone Freeman, ex-President of CUHW: </a:t>
            </a:r>
            <a:r>
              <a:rPr lang="en-US" sz="1200" b="1" i="0" u="none" strike="noStrike" kern="1200" dirty="0" smtClean="0">
                <a:solidFill>
                  <a:schemeClr val="tx1"/>
                </a:solidFill>
                <a:effectLst/>
                <a:latin typeface="+mn-lt"/>
                <a:ea typeface="+mn-ea"/>
                <a:cs typeface="+mn-cs"/>
              </a:rPr>
              <a:t>mail fraud, embezzlement, false statements </a:t>
            </a:r>
            <a:r>
              <a:rPr lang="en-US" sz="1200" b="0" i="0" u="none" strike="noStrike" kern="1200" dirty="0" smtClean="0">
                <a:solidFill>
                  <a:schemeClr val="tx1"/>
                </a:solidFill>
                <a:effectLst/>
                <a:latin typeface="+mn-lt"/>
                <a:ea typeface="+mn-ea"/>
                <a:cs typeface="+mn-cs"/>
              </a:rPr>
              <a:t>to financial institution; Alejandro Stephens, ex-president SEIU Local 660: </a:t>
            </a:r>
            <a:r>
              <a:rPr lang="en-US" sz="1200" b="1" i="0" u="none" strike="noStrike" kern="1200" dirty="0" smtClean="0">
                <a:solidFill>
                  <a:schemeClr val="tx1"/>
                </a:solidFill>
                <a:effectLst/>
                <a:latin typeface="+mn-lt"/>
                <a:ea typeface="+mn-ea"/>
                <a:cs typeface="+mn-cs"/>
              </a:rPr>
              <a:t>mail fraud, tax evasion; </a:t>
            </a:r>
            <a:r>
              <a:rPr lang="en-US" sz="1200" b="0" i="0" u="none" strike="noStrike" kern="1200" dirty="0" err="1" smtClean="0">
                <a:solidFill>
                  <a:schemeClr val="tx1"/>
                </a:solidFill>
                <a:effectLst/>
                <a:latin typeface="+mn-lt"/>
                <a:ea typeface="+mn-ea"/>
                <a:cs typeface="+mn-cs"/>
              </a:rPr>
              <a:t>Janett</a:t>
            </a:r>
            <a:r>
              <a:rPr lang="en-US" sz="1200" b="0" i="0" u="none" strike="noStrike" kern="1200" dirty="0" smtClean="0">
                <a:solidFill>
                  <a:schemeClr val="tx1"/>
                </a:solidFill>
                <a:effectLst/>
                <a:latin typeface="+mn-lt"/>
                <a:ea typeface="+mn-ea"/>
                <a:cs typeface="+mn-cs"/>
              </a:rPr>
              <a:t> Humphries, ex-President SEIU Local 99: </a:t>
            </a:r>
            <a:r>
              <a:rPr lang="en-US" sz="1200" b="1" i="0" u="none" strike="noStrike" kern="1200" dirty="0" smtClean="0">
                <a:solidFill>
                  <a:schemeClr val="tx1"/>
                </a:solidFill>
                <a:effectLst/>
                <a:latin typeface="+mn-lt"/>
                <a:ea typeface="+mn-ea"/>
                <a:cs typeface="+mn-cs"/>
              </a:rPr>
              <a:t>conspiracy, embezzlement, perjury; </a:t>
            </a:r>
            <a:r>
              <a:rPr lang="en-US" sz="1200" b="0" i="0" u="none" strike="noStrike" kern="1200" dirty="0" smtClean="0">
                <a:solidFill>
                  <a:schemeClr val="tx1"/>
                </a:solidFill>
                <a:effectLst/>
                <a:latin typeface="+mn-lt"/>
                <a:ea typeface="+mn-ea"/>
                <a:cs typeface="+mn-cs"/>
              </a:rPr>
              <a:t>Dana Cope, ex-Executive Director SEIU Local 2008: t</a:t>
            </a:r>
            <a:r>
              <a:rPr lang="en-US" sz="1200" b="1" i="0" u="none" strike="noStrike" kern="1200" dirty="0" smtClean="0">
                <a:solidFill>
                  <a:schemeClr val="tx1"/>
                </a:solidFill>
                <a:effectLst/>
                <a:latin typeface="+mn-lt"/>
                <a:ea typeface="+mn-ea"/>
                <a:cs typeface="+mn-cs"/>
              </a:rPr>
              <a:t>wo felony state charges for theft</a:t>
            </a:r>
            <a:r>
              <a:rPr lang="en-US" sz="1200" b="0" i="0" u="none" strike="noStrike" kern="1200" dirty="0" smtClean="0">
                <a:solidFill>
                  <a:schemeClr val="tx1"/>
                </a:solidFill>
                <a:effectLst/>
                <a:latin typeface="+mn-lt"/>
                <a:ea typeface="+mn-ea"/>
                <a:cs typeface="+mn-cs"/>
              </a:rPr>
              <a:t> of &gt;$500,000 in  union funds; Cedric Earl Hughes, ex-organizing coordinator SEIU Local 721: </a:t>
            </a:r>
            <a:r>
              <a:rPr lang="en-US" sz="1200" b="1" i="0" u="none" strike="noStrike" kern="1200" dirty="0" smtClean="0">
                <a:solidFill>
                  <a:schemeClr val="tx1"/>
                </a:solidFill>
                <a:effectLst/>
                <a:latin typeface="+mn-lt"/>
                <a:ea typeface="+mn-ea"/>
                <a:cs typeface="+mn-cs"/>
              </a:rPr>
              <a:t>embezzlement</a:t>
            </a:r>
            <a:r>
              <a:rPr lang="en-US" sz="1200" b="0" i="0" u="none" strike="noStrike" kern="1200" dirty="0" smtClean="0">
                <a:solidFill>
                  <a:schemeClr val="tx1"/>
                </a:solidFill>
                <a:effectLst/>
                <a:latin typeface="+mn-lt"/>
                <a:ea typeface="+mn-ea"/>
                <a:cs typeface="+mn-cs"/>
              </a:rPr>
              <a:t> from union staff</a:t>
            </a:r>
            <a:endParaRPr lang="en-US" b="0" dirty="0" smtClean="0">
              <a:effectLst/>
            </a:endParaRPr>
          </a:p>
          <a:p>
            <a:endParaRPr lang="en-US" dirty="0" smtClean="0"/>
          </a:p>
          <a:p>
            <a:r>
              <a:rPr lang="en-US" dirty="0" smtClean="0"/>
              <a:t>Sources</a:t>
            </a:r>
          </a:p>
          <a:p>
            <a:r>
              <a:rPr lang="en-US" dirty="0" smtClean="0"/>
              <a:t>https://www.unionfacts.com/union/Service_Employees</a:t>
            </a:r>
          </a:p>
          <a:p>
            <a:r>
              <a:rPr lang="en-US" dirty="0" smtClean="0"/>
              <a:t>https://www.unionfacts.com/union/Service_Employees#crime-tab</a:t>
            </a:r>
          </a:p>
          <a:p>
            <a:r>
              <a:rPr lang="en-US" dirty="0" smtClean="0"/>
              <a:t>https://www.unionfacts.com/union/Service_Employees#ulp-tab</a:t>
            </a:r>
          </a:p>
          <a:p>
            <a:r>
              <a:rPr lang="en-US" dirty="0" smtClean="0"/>
              <a:t>http://www.seiuexposed.com/crime-and-corruption/#.WIUZI_nyuUk</a:t>
            </a:r>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Intimidation tactics at other universities as well </a:t>
            </a:r>
            <a:r>
              <a:rPr lang="en-US" sz="1200" b="0" i="0" u="sng" strike="noStrike" kern="1200" dirty="0" smtClean="0">
                <a:solidFill>
                  <a:schemeClr val="tx1"/>
                </a:solidFill>
                <a:effectLst/>
                <a:latin typeface="+mn-lt"/>
                <a:ea typeface="+mn-ea"/>
                <a:cs typeface="+mn-cs"/>
                <a:hlinkClick r:id="rId3"/>
              </a:rPr>
              <a:t>http://cornellsun.com/2016/11/13/graduate-students-cgsu-coerces-members-with-emotional-blackmail/</a:t>
            </a: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Past history of SEIU: </a:t>
            </a:r>
            <a:r>
              <a:rPr lang="en-US" sz="1200" b="0" i="0" u="sng" strike="noStrike" kern="1200" dirty="0" smtClean="0">
                <a:solidFill>
                  <a:schemeClr val="tx1"/>
                </a:solidFill>
                <a:effectLst/>
                <a:latin typeface="+mn-lt"/>
                <a:ea typeface="+mn-ea"/>
                <a:cs typeface="+mn-cs"/>
                <a:hlinkClick r:id="rId4"/>
              </a:rPr>
              <a:t>http://www.seiuexposed.com/crime-and-corruption/#.WC3spbVhBHc</a:t>
            </a:r>
            <a:r>
              <a:rPr lang="en-US" sz="1200" b="0" i="0" u="none" strike="noStrike" kern="1200" dirty="0" smtClean="0">
                <a:solidFill>
                  <a:schemeClr val="tx1"/>
                </a:solidFill>
                <a:effectLst/>
                <a:latin typeface="+mn-lt"/>
                <a:ea typeface="+mn-ea"/>
                <a:cs typeface="+mn-cs"/>
              </a:rPr>
              <a:t> </a:t>
            </a:r>
            <a:endParaRPr lang="en-US" b="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SEIU has been challenged for misleading individuals about what the union authorization card is before they sign one, for example see </a:t>
            </a:r>
            <a:r>
              <a:rPr lang="en-US" sz="1200" b="0" i="0" u="sng" strike="noStrike" kern="1200" dirty="0" smtClean="0">
                <a:solidFill>
                  <a:schemeClr val="tx1"/>
                </a:solidFill>
                <a:effectLst/>
                <a:latin typeface="+mn-lt"/>
                <a:ea typeface="+mn-ea"/>
                <a:cs typeface="+mn-cs"/>
                <a:hlinkClick r:id="rId5"/>
              </a:rPr>
              <a:t>http://www.redstate.com/laborunionreport/2012/02/24/seiu-organizing-tactics-include-intimidation-and-lying-to-workers-company-alleges/</a:t>
            </a:r>
            <a:r>
              <a:rPr lang="en-US" sz="1200" b="0" i="0" u="none" strike="noStrike" kern="1200" dirty="0" smtClean="0">
                <a:solidFill>
                  <a:schemeClr val="tx1"/>
                </a:solidFill>
                <a:effectLst/>
                <a:latin typeface="+mn-lt"/>
                <a:ea typeface="+mn-ea"/>
                <a:cs typeface="+mn-cs"/>
              </a:rPr>
              <a:t> </a:t>
            </a:r>
            <a:endParaRPr lang="en-US" dirty="0" smtClean="0"/>
          </a:p>
          <a:p>
            <a:endParaRPr lang="en-US" dirty="0" smtClean="0"/>
          </a:p>
          <a:p>
            <a:r>
              <a:rPr lang="en-US" dirty="0" smtClean="0"/>
              <a:t>Images</a:t>
            </a:r>
          </a:p>
          <a:p>
            <a:r>
              <a:rPr lang="en-US" dirty="0" smtClean="0"/>
              <a:t>https://dannydpurb.files.wordpress.com/2014/04/fistbw.jpg</a:t>
            </a: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23</a:t>
            </a:fld>
            <a:endParaRPr lang="en-US"/>
          </a:p>
        </p:txBody>
      </p:sp>
    </p:spTree>
    <p:extLst>
      <p:ext uri="{BB962C8B-B14F-4D97-AF65-F5344CB8AC3E}">
        <p14:creationId xmlns:p14="http://schemas.microsoft.com/office/powerpoint/2010/main" val="3165338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 six thousand</a:t>
            </a:r>
            <a:r>
              <a:rPr lang="en-US" baseline="0" dirty="0" smtClean="0"/>
              <a:t> groups of workers felt that SEIU was not fairly representing them </a:t>
            </a:r>
            <a:r>
              <a:rPr lang="en-US" sz="1200" b="0" i="0" u="none" strike="noStrike" kern="1200" dirty="0" smtClean="0">
                <a:solidFill>
                  <a:schemeClr val="tx1"/>
                </a:solidFill>
                <a:effectLst/>
                <a:latin typeface="+mn-lt"/>
                <a:ea typeface="+mn-ea"/>
                <a:cs typeface="+mn-cs"/>
              </a:rPr>
              <a:t>and their interests in the collective bargaining of contracts</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Many of these allegations have been from university employees, including at Harvard Business School, MIT, Boston University, and WPI</a:t>
            </a:r>
            <a:endParaRPr lang="en-US" b="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870 groups have tried to decertify</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Remember -- these </a:t>
            </a:r>
            <a:r>
              <a:rPr lang="en-US" sz="1200" b="0" i="0" u="none" strike="noStrike" kern="1200" dirty="0" smtClean="0">
                <a:solidFill>
                  <a:schemeClr val="tx1"/>
                </a:solidFill>
                <a:effectLst/>
                <a:latin typeface="+mn-lt"/>
                <a:ea typeface="+mn-ea"/>
                <a:cs typeface="+mn-cs"/>
              </a:rPr>
              <a:t>decertification attempts can at </a:t>
            </a:r>
            <a:r>
              <a:rPr lang="en-US" sz="1200" b="0" i="0" u="none" strike="noStrike" kern="1200" dirty="0" smtClean="0">
                <a:solidFill>
                  <a:schemeClr val="tx1"/>
                </a:solidFill>
                <a:effectLst/>
                <a:latin typeface="+mn-lt"/>
                <a:ea typeface="+mn-ea"/>
                <a:cs typeface="+mn-cs"/>
              </a:rPr>
              <a:t>the earliest be filed 3 years after the union forms!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https://www.unionfacts.com/union/Service_Employees#ulp-tab </a:t>
            </a: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24</a:t>
            </a:fld>
            <a:endParaRPr lang="en-US"/>
          </a:p>
        </p:txBody>
      </p:sp>
    </p:spTree>
    <p:extLst>
      <p:ext uri="{BB962C8B-B14F-4D97-AF65-F5344CB8AC3E}">
        <p14:creationId xmlns:p14="http://schemas.microsoft.com/office/powerpoint/2010/main" val="3165338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They haven’t exactly behaved very well at Duke either…</a:t>
            </a:r>
          </a:p>
          <a:p>
            <a:pPr lvl="1"/>
            <a:endParaRPr lang="en-US" dirty="0" smtClean="0"/>
          </a:p>
          <a:p>
            <a:pPr lvl="1"/>
            <a:r>
              <a:rPr lang="en-US" dirty="0" smtClean="0"/>
              <a:t>Disruption of informational meetings</a:t>
            </a:r>
          </a:p>
          <a:p>
            <a:pPr lvl="1"/>
            <a:r>
              <a:rPr lang="en-US" dirty="0" smtClean="0"/>
              <a:t>Removing and defacing flyers –</a:t>
            </a:r>
            <a:r>
              <a:rPr lang="en-US" baseline="0" dirty="0" smtClean="0"/>
              <a:t> these are only a couple of examples; there is a whole file folder of images like this</a:t>
            </a:r>
            <a:endParaRPr lang="en-US" dirty="0" smtClean="0"/>
          </a:p>
          <a:p>
            <a:pPr lvl="1"/>
            <a:r>
              <a:rPr lang="en-US" dirty="0" smtClean="0"/>
              <a:t>Contacting students at their homes and putting signs in their yard without permission</a:t>
            </a:r>
          </a:p>
          <a:p>
            <a:pPr lvl="1"/>
            <a:r>
              <a:rPr lang="en-US" dirty="0" smtClean="0"/>
              <a:t>Sending a highly </a:t>
            </a:r>
            <a:r>
              <a:rPr lang="en-US" dirty="0" smtClean="0"/>
              <a:t>politicized, generic message, instead of addressing specific points about the Duke graduate experience</a:t>
            </a:r>
          </a:p>
          <a:p>
            <a:pPr lvl="1"/>
            <a:endParaRPr lang="en-US" dirty="0" smtClean="0"/>
          </a:p>
          <a:p>
            <a:pPr lvl="1"/>
            <a:r>
              <a:rPr lang="en-US" dirty="0" smtClean="0"/>
              <a:t>Bad behavior in court proceedings</a:t>
            </a:r>
          </a:p>
          <a:p>
            <a:pPr lvl="1"/>
            <a:r>
              <a:rPr lang="en-US" sz="1200" b="0" i="0" u="none" strike="noStrike" kern="1200" dirty="0" smtClean="0">
                <a:solidFill>
                  <a:schemeClr val="tx1"/>
                </a:solidFill>
                <a:effectLst/>
                <a:latin typeface="+mn-lt"/>
                <a:ea typeface="+mn-ea"/>
                <a:cs typeface="+mn-cs"/>
              </a:rPr>
              <a:t>12/6/16 SEIU tried to have a “secret record” with NLRB during hearing</a:t>
            </a:r>
          </a:p>
          <a:p>
            <a:pPr lvl="1" rtl="0" fontAlgn="base"/>
            <a:r>
              <a:rPr lang="en-US" sz="1200" b="0" i="0" u="none" strike="noStrike" kern="1200" dirty="0" smtClean="0">
                <a:solidFill>
                  <a:schemeClr val="tx1"/>
                </a:solidFill>
                <a:effectLst/>
                <a:latin typeface="+mn-lt"/>
                <a:ea typeface="+mn-ea"/>
                <a:cs typeface="+mn-cs"/>
              </a:rPr>
              <a:t>Filed 5 affidavits </a:t>
            </a:r>
            <a:r>
              <a:rPr lang="en-US" sz="1200" b="0" i="0" u="none" strike="noStrike" kern="1200" dirty="0" smtClean="0">
                <a:solidFill>
                  <a:schemeClr val="tx1"/>
                </a:solidFill>
                <a:effectLst/>
                <a:latin typeface="+mn-lt"/>
                <a:ea typeface="+mn-ea"/>
                <a:cs typeface="+mn-cs"/>
              </a:rPr>
              <a:t>directly </a:t>
            </a:r>
            <a:r>
              <a:rPr lang="en-US" sz="1200" b="0" i="0" u="none" strike="noStrike" kern="1200" dirty="0" smtClean="0">
                <a:solidFill>
                  <a:schemeClr val="tx1"/>
                </a:solidFill>
                <a:effectLst/>
                <a:latin typeface="+mn-lt"/>
                <a:ea typeface="+mn-ea"/>
                <a:cs typeface="+mn-cs"/>
              </a:rPr>
              <a:t>to NLRB never notifying Duke.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a:t>
            </a: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Rushing a vote is something that they’ve tried to do in other places as well</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3"/>
              </a:rPr>
              <a:t>http://labornotes.org/blogs/2014/02/viewpoint-seiu-503-rank-and-filers-defeat-mega-local-merger</a:t>
            </a:r>
            <a:endParaRPr lang="en-US" b="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Similar things happen at other university pro-union efforts (see Yale, Cornell, Harvard)</a:t>
            </a:r>
          </a:p>
          <a:p>
            <a:pPr rtl="0" fontAlgn="base"/>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25</a:t>
            </a:fld>
            <a:endParaRPr lang="en-US"/>
          </a:p>
        </p:txBody>
      </p:sp>
    </p:spTree>
    <p:extLst>
      <p:ext uri="{BB962C8B-B14F-4D97-AF65-F5344CB8AC3E}">
        <p14:creationId xmlns:p14="http://schemas.microsoft.com/office/powerpoint/2010/main" val="316533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a:t>
            </a:r>
            <a:r>
              <a:rPr lang="en-US" baseline="0" dirty="0" smtClean="0"/>
              <a:t> Labor Relations Board has </a:t>
            </a:r>
            <a:r>
              <a:rPr lang="en-US" baseline="0" dirty="0" smtClean="0"/>
              <a:t>set the voting window: </a:t>
            </a:r>
          </a:p>
          <a:p>
            <a:endParaRPr lang="en-US" baseline="0" dirty="0" smtClean="0"/>
          </a:p>
          <a:p>
            <a:r>
              <a:rPr lang="en-US" baseline="0" dirty="0" smtClean="0"/>
              <a:t>Ballots </a:t>
            </a:r>
            <a:r>
              <a:rPr lang="en-US" baseline="0" dirty="0" smtClean="0"/>
              <a:t>will be mailed out by the NLRB on February 3 (eleven days from today)</a:t>
            </a:r>
          </a:p>
          <a:p>
            <a:endParaRPr lang="en-US" baseline="0" dirty="0" smtClean="0"/>
          </a:p>
          <a:p>
            <a:r>
              <a:rPr lang="en-US" baseline="0" dirty="0" smtClean="0"/>
              <a:t>and must be mailed back and received by the NLRB no later than 10am on February 24</a:t>
            </a:r>
            <a:r>
              <a:rPr lang="en-US" baseline="30000" dirty="0" smtClean="0"/>
              <a:t>th</a:t>
            </a:r>
          </a:p>
          <a:p>
            <a:r>
              <a:rPr lang="en-US" baseline="0" dirty="0" smtClean="0"/>
              <a:t>That gives you three weeks to cast your vote</a:t>
            </a:r>
          </a:p>
          <a:p>
            <a:r>
              <a:rPr lang="en-US" baseline="0" dirty="0" smtClean="0"/>
              <a:t>Then the ballots will be counted</a:t>
            </a:r>
          </a:p>
          <a:p>
            <a:endParaRPr lang="en-US" baseline="0" dirty="0" smtClean="0"/>
          </a:p>
          <a:p>
            <a:r>
              <a:rPr lang="en-US" baseline="0" dirty="0" smtClean="0"/>
              <a:t>Images:</a:t>
            </a:r>
          </a:p>
          <a:p>
            <a:r>
              <a:rPr lang="en-US" dirty="0" smtClean="0"/>
              <a:t>http://www.wikidates.org/2017-calendar/2017-calendar-template-05.jpg </a:t>
            </a: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3</a:t>
            </a:fld>
            <a:endParaRPr lang="en-US"/>
          </a:p>
        </p:txBody>
      </p:sp>
    </p:spTree>
    <p:extLst>
      <p:ext uri="{BB962C8B-B14F-4D97-AF65-F5344CB8AC3E}">
        <p14:creationId xmlns:p14="http://schemas.microsoft.com/office/powerpoint/2010/main" val="220084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effectLst/>
              </a:rPr>
              <a:t>SEIU </a:t>
            </a:r>
            <a:r>
              <a:rPr lang="en-US" dirty="0" smtClean="0">
                <a:effectLst/>
              </a:rPr>
              <a:t>spends an incredible amount on politics and lobbying, leaving less money available</a:t>
            </a:r>
            <a:r>
              <a:rPr lang="en-US" baseline="0" dirty="0" smtClean="0">
                <a:effectLst/>
              </a:rPr>
              <a:t> to benefit workers directly. </a:t>
            </a:r>
            <a:endParaRPr lang="en-US"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18% of gross income spent on lobbying and political activities - SEIU gives more money in politics than almost any other entity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SEIU</a:t>
            </a:r>
            <a:r>
              <a:rPr lang="en-US" sz="1200" b="0" i="0" u="none" strike="noStrike" kern="1200" baseline="0" dirty="0" smtClean="0">
                <a:solidFill>
                  <a:schemeClr val="tx1"/>
                </a:solidFill>
                <a:effectLst/>
                <a:latin typeface="+mn-lt"/>
                <a:ea typeface="+mn-ea"/>
                <a:cs typeface="+mn-cs"/>
              </a:rPr>
              <a:t> has </a:t>
            </a:r>
            <a:r>
              <a:rPr lang="en-US" b="0" baseline="0" dirty="0" smtClean="0">
                <a:effectLst/>
              </a:rPr>
              <a:t>spent m</a:t>
            </a:r>
            <a:r>
              <a:rPr lang="en-US" sz="1200" b="0" i="0" u="none" strike="noStrike" kern="1200" dirty="0" smtClean="0">
                <a:solidFill>
                  <a:schemeClr val="tx1"/>
                </a:solidFill>
                <a:effectLst/>
                <a:latin typeface="+mn-lt"/>
                <a:ea typeface="+mn-ea"/>
                <a:cs typeface="+mn-cs"/>
              </a:rPr>
              <a:t>ore than $200M in campaign contributions since 1990 and more than $20M in lobbying since 1998 (source: Center for Responsive Politics)</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For</a:t>
            </a:r>
            <a:r>
              <a:rPr lang="en-US" sz="1200" b="0" i="0" u="none" strike="noStrike" kern="1200" baseline="0" dirty="0" smtClean="0">
                <a:solidFill>
                  <a:schemeClr val="tx1"/>
                </a:solidFill>
                <a:effectLst/>
                <a:latin typeface="+mn-lt"/>
                <a:ea typeface="+mn-ea"/>
                <a:cs typeface="+mn-cs"/>
              </a:rPr>
              <a:t> scale, this is </a:t>
            </a:r>
            <a:r>
              <a:rPr lang="en-US" sz="1200" b="0" i="0" u="none" strike="noStrike" kern="1200" dirty="0" smtClean="0">
                <a:solidFill>
                  <a:schemeClr val="tx1"/>
                </a:solidFill>
                <a:effectLst/>
                <a:latin typeface="+mn-lt"/>
                <a:ea typeface="+mn-ea"/>
                <a:cs typeface="+mn-cs"/>
              </a:rPr>
              <a:t>10x as much as Exxon Mobil, and 3x as much as AT&amp;T in campaign contributions since 1990</a:t>
            </a:r>
          </a:p>
          <a:p>
            <a:pPr rtl="0"/>
            <a:endParaRPr lang="en-US" dirty="0" smtClean="0">
              <a:effectLst/>
            </a:endParaRPr>
          </a:p>
          <a:p>
            <a:pPr rtl="0"/>
            <a:r>
              <a:rPr lang="en-US" dirty="0" smtClean="0">
                <a:effectLst/>
              </a:rPr>
              <a:t>Overhead, administration, </a:t>
            </a:r>
            <a:r>
              <a:rPr lang="en-US" dirty="0" smtClean="0">
                <a:effectLst/>
              </a:rPr>
              <a:t>and paying their own </a:t>
            </a:r>
            <a:r>
              <a:rPr lang="en-US" dirty="0" smtClean="0">
                <a:effectLst/>
              </a:rPr>
              <a:t>employees </a:t>
            </a:r>
            <a:r>
              <a:rPr lang="en-US" dirty="0" smtClean="0">
                <a:effectLst/>
              </a:rPr>
              <a:t>takes 40% </a:t>
            </a:r>
            <a:r>
              <a:rPr lang="en-US" dirty="0" smtClean="0">
                <a:effectLst/>
              </a:rPr>
              <a:t>of their </a:t>
            </a:r>
            <a:r>
              <a:rPr lang="en-US" dirty="0" smtClean="0">
                <a:effectLst/>
              </a:rPr>
              <a:t>income (39 specifically)</a:t>
            </a:r>
          </a:p>
          <a:p>
            <a:pPr rtl="0"/>
            <a:endParaRPr lang="en-US" dirty="0" smtClean="0">
              <a:effectLst/>
            </a:endParaRPr>
          </a:p>
          <a:p>
            <a:pPr rtl="0"/>
            <a:r>
              <a:rPr lang="en-US" dirty="0" smtClean="0">
                <a:effectLst/>
              </a:rPr>
              <a:t>A remaining</a:t>
            </a:r>
            <a:r>
              <a:rPr lang="en-US" baseline="0" dirty="0" smtClean="0">
                <a:effectLst/>
              </a:rPr>
              <a:t> </a:t>
            </a:r>
            <a:r>
              <a:rPr lang="en-US" sz="1200" b="0" i="0" u="none" strike="noStrike" kern="1200" dirty="0" smtClean="0">
                <a:solidFill>
                  <a:schemeClr val="tx1"/>
                </a:solidFill>
                <a:effectLst/>
                <a:latin typeface="+mn-lt"/>
                <a:ea typeface="+mn-ea"/>
                <a:cs typeface="+mn-cs"/>
              </a:rPr>
              <a:t>37</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is spent on </a:t>
            </a:r>
            <a:r>
              <a:rPr lang="en-US" sz="1200" b="0" i="0" u="none" strike="noStrike" kern="1200" dirty="0" smtClean="0">
                <a:solidFill>
                  <a:schemeClr val="tx1"/>
                </a:solidFill>
                <a:effectLst/>
                <a:latin typeface="+mn-lt"/>
                <a:ea typeface="+mn-ea"/>
                <a:cs typeface="+mn-cs"/>
              </a:rPr>
              <a:t>“Representation Activities” </a:t>
            </a:r>
            <a:r>
              <a:rPr lang="en-US" sz="1200" b="0" i="0" u="none" strike="noStrike" kern="1200" dirty="0" smtClean="0">
                <a:solidFill>
                  <a:schemeClr val="tx1"/>
                </a:solidFill>
                <a:effectLst/>
                <a:latin typeface="+mn-lt"/>
                <a:ea typeface="+mn-ea"/>
                <a:cs typeface="+mn-cs"/>
              </a:rPr>
              <a:t>, a large</a:t>
            </a:r>
            <a:r>
              <a:rPr lang="en-US" sz="1200" b="0" i="0" u="none" strike="noStrike" kern="1200" baseline="0" dirty="0" smtClean="0">
                <a:solidFill>
                  <a:schemeClr val="tx1"/>
                </a:solidFill>
                <a:effectLst/>
                <a:latin typeface="+mn-lt"/>
                <a:ea typeface="+mn-ea"/>
                <a:cs typeface="+mn-cs"/>
              </a:rPr>
              <a:t> category that supports  both existing unions and </a:t>
            </a:r>
            <a:r>
              <a:rPr lang="en-US" sz="1200" b="0" i="0" u="none" strike="noStrike" kern="1200" dirty="0" smtClean="0">
                <a:solidFill>
                  <a:schemeClr val="tx1"/>
                </a:solidFill>
                <a:effectLst/>
                <a:latin typeface="+mn-lt"/>
                <a:ea typeface="+mn-ea"/>
                <a:cs typeface="+mn-cs"/>
              </a:rPr>
              <a:t>pro-union</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efforts at various places </a:t>
            </a:r>
            <a:r>
              <a:rPr lang="en-US" sz="1200" b="0" i="0" u="none" strike="noStrike" kern="1200" dirty="0" smtClean="0">
                <a:solidFill>
                  <a:schemeClr val="tx1"/>
                </a:solidFill>
                <a:effectLst/>
                <a:latin typeface="+mn-lt"/>
                <a:ea typeface="+mn-ea"/>
                <a:cs typeface="+mn-cs"/>
              </a:rPr>
              <a:t>(Includes</a:t>
            </a:r>
            <a:r>
              <a:rPr lang="en-US" sz="1200" b="0" i="0" u="none" strike="noStrike" kern="1200" baseline="0" dirty="0" smtClean="0">
                <a:solidFill>
                  <a:schemeClr val="tx1"/>
                </a:solidFill>
                <a:effectLst/>
                <a:latin typeface="+mn-lt"/>
                <a:ea typeface="+mn-ea"/>
                <a:cs typeface="+mn-cs"/>
              </a:rPr>
              <a:t> expenses like</a:t>
            </a:r>
            <a:r>
              <a:rPr lang="en-US" sz="1200" b="0" i="0" u="none" strike="noStrike" kern="1200" dirty="0" smtClean="0">
                <a:solidFill>
                  <a:schemeClr val="tx1"/>
                </a:solidFill>
                <a:effectLst/>
                <a:latin typeface="+mn-lt"/>
                <a:ea typeface="+mn-ea"/>
                <a:cs typeface="+mn-cs"/>
              </a:rPr>
              <a:t> hotels</a:t>
            </a:r>
            <a:r>
              <a:rPr lang="en-US" sz="1200" b="0" i="0" u="none" strike="noStrike" kern="1200" baseline="0" dirty="0" smtClean="0">
                <a:solidFill>
                  <a:schemeClr val="tx1"/>
                </a:solidFill>
                <a:effectLst/>
                <a:latin typeface="+mn-lt"/>
                <a:ea typeface="+mn-ea"/>
                <a:cs typeface="+mn-cs"/>
              </a:rPr>
              <a:t> and airfare for union representatives, who you may have seen around campus</a:t>
            </a:r>
            <a:r>
              <a:rPr lang="en-US" sz="1200" b="0" i="0" u="none" strike="noStrike" kern="1200" baseline="0" dirty="0" smtClean="0">
                <a:solidFill>
                  <a:schemeClr val="tx1"/>
                </a:solidFill>
                <a:effectLst/>
                <a:latin typeface="+mn-lt"/>
                <a:ea typeface="+mn-ea"/>
                <a:cs typeface="+mn-cs"/>
              </a:rPr>
              <a:t>). </a:t>
            </a:r>
          </a:p>
          <a:p>
            <a:pPr rtl="0"/>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effectLst/>
                <a:latin typeface="+mn-lt"/>
                <a:ea typeface="+mn-ea"/>
                <a:cs typeface="+mn-cs"/>
              </a:rPr>
              <a:t>As you can see, they do not even spend close to a majority of their income on workers directly.</a:t>
            </a:r>
            <a:endParaRPr lang="en-US" sz="1200" b="0" i="0" u="none" strike="noStrike" kern="1200" baseline="0" dirty="0" smtClean="0">
              <a:solidFill>
                <a:schemeClr val="tx1"/>
              </a:solidFill>
              <a:effectLst/>
              <a:latin typeface="+mn-lt"/>
              <a:ea typeface="+mn-ea"/>
              <a:cs typeface="+mn-cs"/>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a:t>
            </a:r>
            <a:endParaRPr lang="en-US" b="0" dirty="0" smtClean="0">
              <a:effectLst/>
            </a:endParaRPr>
          </a:p>
          <a:p>
            <a:pPr rtl="0"/>
            <a:r>
              <a:rPr lang="en-US" sz="1200" b="0" i="0" u="none" strike="noStrike" kern="1200" dirty="0" smtClean="0">
                <a:solidFill>
                  <a:schemeClr val="tx1"/>
                </a:solidFill>
                <a:effectLst/>
                <a:latin typeface="+mn-lt"/>
                <a:ea typeface="+mn-ea"/>
                <a:cs typeface="+mn-cs"/>
              </a:rPr>
              <a:t>~$19M from Exxon Mobil and ~$73M from AT&amp;T in campaign contributions since 1990</a:t>
            </a:r>
            <a:endParaRPr lang="en-US" b="0" dirty="0" smtClean="0">
              <a:effectLst/>
            </a:endParaRPr>
          </a:p>
          <a:p>
            <a:pPr rtl="0"/>
            <a:r>
              <a:rPr lang="en-US" sz="1200" b="0" i="0" u="sng" kern="1200" dirty="0" smtClean="0">
                <a:solidFill>
                  <a:schemeClr val="tx1"/>
                </a:solidFill>
                <a:effectLst/>
                <a:latin typeface="+mn-lt"/>
                <a:ea typeface="+mn-ea"/>
                <a:cs typeface="+mn-cs"/>
              </a:rPr>
              <a:t>Sources</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3"/>
              </a:rPr>
              <a:t>https://www.unionfacts.com/union/Service_Employees#ulp-tab</a:t>
            </a:r>
            <a:r>
              <a:rPr lang="en-US" sz="1200" b="0" i="0" u="sng" kern="1200" dirty="0" smtClean="0">
                <a:solidFill>
                  <a:schemeClr val="tx1"/>
                </a:solidFill>
                <a:effectLst/>
                <a:latin typeface="+mn-lt"/>
                <a:ea typeface="+mn-ea"/>
                <a:cs typeface="+mn-cs"/>
              </a:rPr>
              <a:t> </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4"/>
              </a:rPr>
              <a:t>https://www.unionfacts.com/union/Service_Employees#rd-tab</a:t>
            </a:r>
            <a:r>
              <a:rPr lang="en-US" sz="1200" b="0" i="0" u="sng" kern="1200" dirty="0" smtClean="0">
                <a:solidFill>
                  <a:schemeClr val="tx1"/>
                </a:solidFill>
                <a:effectLst/>
                <a:latin typeface="+mn-lt"/>
                <a:ea typeface="+mn-ea"/>
                <a:cs typeface="+mn-cs"/>
              </a:rPr>
              <a:t> </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5"/>
              </a:rPr>
              <a:t>https://www.unionfacts.com/union/Service_Employees#political-tab</a:t>
            </a:r>
            <a:r>
              <a:rPr lang="en-US" sz="1200" b="0" i="0" u="sng" kern="1200" dirty="0" smtClean="0">
                <a:solidFill>
                  <a:schemeClr val="tx1"/>
                </a:solidFill>
                <a:effectLst/>
                <a:latin typeface="+mn-lt"/>
                <a:ea typeface="+mn-ea"/>
                <a:cs typeface="+mn-cs"/>
              </a:rPr>
              <a:t> </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6"/>
              </a:rPr>
              <a:t>https://www.unionfacts.com/union/Service_Employees#spending-tab</a:t>
            </a:r>
            <a:r>
              <a:rPr lang="en-US" sz="1200" b="0" i="0" u="sng" kern="1200" dirty="0" smtClean="0">
                <a:solidFill>
                  <a:schemeClr val="tx1"/>
                </a:solidFill>
                <a:effectLst/>
                <a:latin typeface="+mn-lt"/>
                <a:ea typeface="+mn-ea"/>
                <a:cs typeface="+mn-cs"/>
              </a:rPr>
              <a:t> </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7"/>
              </a:rPr>
              <a:t>https://www.unionfacts.com/union/Service_Employees#membership-tab</a:t>
            </a:r>
            <a:r>
              <a:rPr lang="en-US" sz="1200" b="0" i="0" u="sng" kern="1200" dirty="0" smtClean="0">
                <a:solidFill>
                  <a:schemeClr val="tx1"/>
                </a:solidFill>
                <a:effectLst/>
                <a:latin typeface="+mn-lt"/>
                <a:ea typeface="+mn-ea"/>
                <a:cs typeface="+mn-cs"/>
              </a:rPr>
              <a:t> </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8"/>
              </a:rPr>
              <a:t>https://www.unionfacts.com/union/Service_Employees</a:t>
            </a:r>
            <a:r>
              <a:rPr lang="en-US" sz="1200" b="0" i="0" u="sng" kern="1200" dirty="0" smtClean="0">
                <a:solidFill>
                  <a:schemeClr val="tx1"/>
                </a:solidFill>
                <a:effectLst/>
                <a:latin typeface="+mn-lt"/>
                <a:ea typeface="+mn-ea"/>
                <a:cs typeface="+mn-cs"/>
              </a:rPr>
              <a:t> </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9"/>
              </a:rPr>
              <a:t>http://www.seiuexposed.com/crime-and-corruption/#.WC3spbVhBHc</a:t>
            </a:r>
            <a:r>
              <a:rPr lang="en-US" sz="1200" b="0" i="0" u="none" strike="noStrike" kern="1200" dirty="0" smtClean="0">
                <a:solidFill>
                  <a:schemeClr val="tx1"/>
                </a:solidFill>
                <a:effectLst/>
                <a:latin typeface="+mn-lt"/>
                <a:ea typeface="+mn-ea"/>
                <a:cs typeface="+mn-cs"/>
              </a:rPr>
              <a:t>  </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8"/>
              </a:rPr>
              <a:t>https://www.unionfacts.com/union/Service_Employeeshttps://www.unionfacts.com/union/Service_Employees</a:t>
            </a:r>
            <a:endParaRPr lang="en-US" b="0" dirty="0" smtClean="0">
              <a:effectLst/>
            </a:endParaRPr>
          </a:p>
          <a:p>
            <a:r>
              <a:rPr lang="en-US" dirty="0" smtClean="0"/>
              <a:t/>
            </a:r>
            <a:br>
              <a:rPr lang="en-US" dirty="0" smtClean="0"/>
            </a:br>
            <a:r>
              <a:rPr lang="en-US" dirty="0" smtClean="0">
                <a:effectLst/>
              </a:rPr>
              <a:t>---------------------------------------------------------------------------</a:t>
            </a:r>
          </a:p>
          <a:p>
            <a:pPr rtl="0"/>
            <a:endParaRPr lang="en-US" dirty="0" smtClean="0">
              <a:effectLst/>
            </a:endParaRPr>
          </a:p>
          <a:p>
            <a:pPr rtl="0"/>
            <a:r>
              <a:rPr lang="en-US" dirty="0" smtClean="0">
                <a:effectLst/>
              </a:rPr>
              <a:t>Representational</a:t>
            </a:r>
            <a:r>
              <a:rPr lang="en-US" sz="1200" u="none" strike="noStrike" kern="1200" dirty="0" smtClean="0">
                <a:solidFill>
                  <a:schemeClr val="tx1"/>
                </a:solidFill>
                <a:effectLst/>
                <a:latin typeface="+mn-lt"/>
                <a:ea typeface="+mn-ea"/>
                <a:cs typeface="+mn-cs"/>
                <a:hlinkClick r:id="rId10"/>
              </a:rPr>
              <a:t>$108,788,336</a:t>
            </a:r>
            <a:r>
              <a:rPr lang="en-US" dirty="0" smtClean="0">
                <a:effectLst/>
              </a:rPr>
              <a:t> (36.88%)</a:t>
            </a:r>
          </a:p>
          <a:p>
            <a:pPr rtl="0"/>
            <a:r>
              <a:rPr lang="en-US" dirty="0" smtClean="0">
                <a:effectLst/>
              </a:rPr>
              <a:t>Political Activities and Lobbying</a:t>
            </a:r>
            <a:r>
              <a:rPr lang="en-US" sz="1200" u="none" strike="noStrike" kern="1200" dirty="0" smtClean="0">
                <a:solidFill>
                  <a:schemeClr val="tx1"/>
                </a:solidFill>
                <a:effectLst/>
                <a:latin typeface="+mn-lt"/>
                <a:ea typeface="+mn-ea"/>
                <a:cs typeface="+mn-cs"/>
                <a:hlinkClick r:id="rId11"/>
              </a:rPr>
              <a:t>$51,632,564</a:t>
            </a:r>
            <a:r>
              <a:rPr lang="en-US" dirty="0" smtClean="0">
                <a:effectLst/>
              </a:rPr>
              <a:t> (17.50%)</a:t>
            </a:r>
          </a:p>
          <a:p>
            <a:pPr rtl="0"/>
            <a:r>
              <a:rPr lang="en-US" dirty="0" smtClean="0">
                <a:effectLst/>
              </a:rPr>
              <a:t>Contributions, Gifts, and Grants</a:t>
            </a:r>
            <a:r>
              <a:rPr lang="en-US" sz="1200" u="none" strike="noStrike" kern="1200" dirty="0" smtClean="0">
                <a:solidFill>
                  <a:schemeClr val="tx1"/>
                </a:solidFill>
                <a:effectLst/>
                <a:latin typeface="+mn-lt"/>
                <a:ea typeface="+mn-ea"/>
                <a:cs typeface="+mn-cs"/>
                <a:hlinkClick r:id="rId12"/>
              </a:rPr>
              <a:t>$5,085,567</a:t>
            </a:r>
            <a:r>
              <a:rPr lang="en-US" dirty="0" smtClean="0">
                <a:effectLst/>
              </a:rPr>
              <a:t> (1.72%)</a:t>
            </a:r>
          </a:p>
          <a:p>
            <a:pPr rtl="0"/>
            <a:r>
              <a:rPr lang="en-US" dirty="0" smtClean="0">
                <a:effectLst/>
              </a:rPr>
              <a:t>General Overhead</a:t>
            </a:r>
            <a:r>
              <a:rPr lang="en-US" sz="1200" u="none" strike="noStrike" kern="1200" dirty="0" smtClean="0">
                <a:solidFill>
                  <a:schemeClr val="tx1"/>
                </a:solidFill>
                <a:effectLst/>
                <a:latin typeface="+mn-lt"/>
                <a:ea typeface="+mn-ea"/>
                <a:cs typeface="+mn-cs"/>
                <a:hlinkClick r:id="rId13"/>
              </a:rPr>
              <a:t>$29,482,968</a:t>
            </a:r>
            <a:r>
              <a:rPr lang="en-US" dirty="0" smtClean="0">
                <a:effectLst/>
              </a:rPr>
              <a:t> (10.00%)</a:t>
            </a:r>
          </a:p>
          <a:p>
            <a:pPr rtl="0"/>
            <a:r>
              <a:rPr lang="en-US" dirty="0" smtClean="0">
                <a:effectLst/>
              </a:rPr>
              <a:t>Union Administration</a:t>
            </a:r>
            <a:r>
              <a:rPr lang="en-US" sz="1200" u="none" strike="noStrike" kern="1200" dirty="0" smtClean="0">
                <a:solidFill>
                  <a:schemeClr val="tx1"/>
                </a:solidFill>
                <a:effectLst/>
                <a:latin typeface="+mn-lt"/>
                <a:ea typeface="+mn-ea"/>
                <a:cs typeface="+mn-cs"/>
                <a:hlinkClick r:id="rId14"/>
              </a:rPr>
              <a:t>$47,748,302</a:t>
            </a:r>
            <a:r>
              <a:rPr lang="en-US" dirty="0" smtClean="0">
                <a:effectLst/>
              </a:rPr>
              <a:t> (16.19%)</a:t>
            </a:r>
          </a:p>
          <a:p>
            <a:pPr rtl="0"/>
            <a:r>
              <a:rPr lang="en-US" dirty="0" smtClean="0">
                <a:effectLst/>
              </a:rPr>
              <a:t>Strike Benefits$162,816 (0.06%)</a:t>
            </a:r>
          </a:p>
          <a:p>
            <a:pPr rtl="0"/>
            <a:r>
              <a:rPr lang="en-US" dirty="0" smtClean="0">
                <a:effectLst/>
              </a:rPr>
              <a:t>To Union Officers$1,526,494 (0.52%)</a:t>
            </a:r>
          </a:p>
          <a:p>
            <a:pPr rtl="0"/>
            <a:r>
              <a:rPr lang="en-US" dirty="0" smtClean="0">
                <a:effectLst/>
              </a:rPr>
              <a:t>To Union Employees$38,846,259 (13.17%)</a:t>
            </a:r>
          </a:p>
          <a:p>
            <a:pPr rtl="0"/>
            <a:r>
              <a:rPr lang="en-US" dirty="0" smtClean="0">
                <a:effectLst/>
              </a:rPr>
              <a:t>Education$0 (0.00%)</a:t>
            </a:r>
          </a:p>
          <a:p>
            <a:pPr rtl="0"/>
            <a:r>
              <a:rPr lang="en-US" dirty="0" smtClean="0">
                <a:effectLst/>
              </a:rPr>
              <a:t>Fees$0 (0.00%)</a:t>
            </a:r>
          </a:p>
          <a:p>
            <a:pPr rtl="0"/>
            <a:endParaRPr lang="en-US" dirty="0" smtClean="0">
              <a:effectLst/>
            </a:endParaRPr>
          </a:p>
          <a:p>
            <a:pPr rtl="0"/>
            <a:r>
              <a:rPr lang="en-US" dirty="0" smtClean="0">
                <a:effectLst/>
              </a:rPr>
              <a:t>Source https://www.unionfacts.com/union/Service_Employees#spending-tab </a:t>
            </a: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26</a:t>
            </a:fld>
            <a:endParaRPr lang="en-US"/>
          </a:p>
        </p:txBody>
      </p:sp>
    </p:spTree>
    <p:extLst>
      <p:ext uri="{BB962C8B-B14F-4D97-AF65-F5344CB8AC3E}">
        <p14:creationId xmlns:p14="http://schemas.microsoft.com/office/powerpoint/2010/main" val="737856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SEIU has the constitutional authority to tax us to pay for their political operations. See Article XV, Section 18 (</a:t>
            </a:r>
            <a:r>
              <a:rPr lang="en-US" sz="1200" b="0" i="0" u="none" strike="noStrike" kern="1200" dirty="0" err="1" smtClean="0">
                <a:solidFill>
                  <a:schemeClr val="tx1"/>
                </a:solidFill>
                <a:effectLst/>
                <a:latin typeface="+mn-lt"/>
                <a:ea typeface="+mn-ea"/>
                <a:cs typeface="+mn-cs"/>
              </a:rPr>
              <a:t>pg</a:t>
            </a:r>
            <a:r>
              <a:rPr lang="en-US" sz="1200" b="0" i="0" u="none" strike="noStrike" kern="1200" dirty="0" smtClean="0">
                <a:solidFill>
                  <a:schemeClr val="tx1"/>
                </a:solidFill>
                <a:effectLst/>
                <a:latin typeface="+mn-lt"/>
                <a:ea typeface="+mn-ea"/>
                <a:cs typeface="+mn-cs"/>
              </a:rPr>
              <a:t> 31-32) </a:t>
            </a:r>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XV is FIFTEEN</a:t>
            </a:r>
            <a:endParaRPr lang="en-US" sz="1200" b="0" i="0" u="none" strike="noStrike" kern="1200" dirty="0" smtClean="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27</a:t>
            </a:fld>
            <a:endParaRPr lang="en-US"/>
          </a:p>
        </p:txBody>
      </p:sp>
    </p:spTree>
    <p:extLst>
      <p:ext uri="{BB962C8B-B14F-4D97-AF65-F5344CB8AC3E}">
        <p14:creationId xmlns:p14="http://schemas.microsoft.com/office/powerpoint/2010/main" val="737856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SEIU has a long history of forming </a:t>
            </a:r>
            <a:r>
              <a:rPr lang="en-US" sz="1200" b="0" i="0" u="none" strike="noStrike" kern="1200" dirty="0" smtClean="0">
                <a:solidFill>
                  <a:schemeClr val="tx1"/>
                </a:solidFill>
                <a:effectLst/>
                <a:latin typeface="+mn-lt"/>
                <a:ea typeface="+mn-ea"/>
                <a:cs typeface="+mn-cs"/>
              </a:rPr>
              <a:t>mega-locals.</a:t>
            </a:r>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effectLst/>
                <a:latin typeface="+mn-lt"/>
                <a:ea typeface="+mn-ea"/>
                <a:cs typeface="+mn-cs"/>
              </a:rPr>
              <a:t>Without a local charter, we would not be able to  </a:t>
            </a:r>
            <a:r>
              <a:rPr lang="en-US" sz="1200" b="0" i="0" u="none" strike="noStrike" kern="1200" dirty="0" smtClean="0">
                <a:solidFill>
                  <a:schemeClr val="tx1"/>
                </a:solidFill>
                <a:effectLst/>
                <a:latin typeface="+mn-lt"/>
                <a:ea typeface="+mn-ea"/>
                <a:cs typeface="+mn-cs"/>
              </a:rPr>
              <a:t>elect our own officers, or decide how to spend a cent of our own dues money</a:t>
            </a:r>
            <a:r>
              <a:rPr lang="en-US" sz="1200" b="0" i="0" u="none" strike="noStrike" kern="1200" dirty="0" smtClean="0">
                <a:solidFill>
                  <a:schemeClr val="tx1"/>
                </a:solidFill>
                <a:effectLst/>
                <a:latin typeface="+mn-lt"/>
                <a:ea typeface="+mn-ea"/>
                <a:cs typeface="+mn-cs"/>
              </a:rPr>
              <a:t>.</a:t>
            </a:r>
            <a:endParaRPr lang="en-US" sz="1200" b="1" i="0" u="none" strike="noStrike" kern="1200" dirty="0" smtClean="0">
              <a:solidFill>
                <a:schemeClr val="tx1"/>
              </a:solidFill>
              <a:effectLst/>
              <a:latin typeface="+mn-lt"/>
              <a:ea typeface="+mn-ea"/>
              <a:cs typeface="+mn-cs"/>
            </a:endParaRPr>
          </a:p>
          <a:p>
            <a:pPr rtl="0"/>
            <a:r>
              <a:rPr lang="en-US" sz="1200" b="1" i="0" u="none" strike="noStrike" kern="1200" dirty="0" smtClean="0">
                <a:solidFill>
                  <a:schemeClr val="tx1"/>
                </a:solidFill>
                <a:effectLst/>
                <a:latin typeface="+mn-lt"/>
                <a:ea typeface="+mn-ea"/>
                <a:cs typeface="+mn-cs"/>
              </a:rPr>
              <a:t>SEIU’s constitution gives them the authority to merge us with any other workers it chooses</a:t>
            </a:r>
            <a:r>
              <a:rPr lang="en-US" sz="1200" b="0" i="0" u="none" strike="noStrike" kern="1200" dirty="0" smtClean="0">
                <a:solidFill>
                  <a:schemeClr val="tx1"/>
                </a:solidFill>
                <a:effectLst/>
                <a:latin typeface="+mn-lt"/>
                <a:ea typeface="+mn-ea"/>
                <a:cs typeface="+mn-cs"/>
              </a:rPr>
              <a:t>.  (See Article </a:t>
            </a:r>
            <a:r>
              <a:rPr lang="en-US" sz="1200" b="0" i="0" u="none" strike="noStrike" kern="1200" dirty="0" smtClean="0">
                <a:solidFill>
                  <a:schemeClr val="tx1"/>
                </a:solidFill>
                <a:effectLst/>
                <a:latin typeface="+mn-lt"/>
                <a:ea typeface="+mn-ea"/>
                <a:cs typeface="+mn-cs"/>
              </a:rPr>
              <a:t>FOURTEEN XIV</a:t>
            </a:r>
            <a:r>
              <a:rPr lang="en-US" sz="1200" b="0" i="0" u="none" strike="noStrike" kern="1200" dirty="0" smtClean="0">
                <a:solidFill>
                  <a:schemeClr val="tx1"/>
                </a:solidFill>
                <a:effectLst/>
                <a:latin typeface="+mn-lt"/>
                <a:ea typeface="+mn-ea"/>
                <a:cs typeface="+mn-cs"/>
              </a:rPr>
              <a:t>, Sections 3 &amp; 4 </a:t>
            </a:r>
            <a:r>
              <a:rPr lang="en-US" sz="1200" b="0" i="0" u="none" strike="noStrike" kern="1200" dirty="0" smtClean="0">
                <a:solidFill>
                  <a:schemeClr val="tx1"/>
                </a:solidFill>
                <a:effectLst/>
                <a:latin typeface="+mn-lt"/>
                <a:ea typeface="+mn-ea"/>
                <a:cs typeface="+mn-cs"/>
              </a:rPr>
              <a:t>in </a:t>
            </a:r>
            <a:r>
              <a:rPr lang="en-US" sz="1200" b="0" i="0" u="none" strike="noStrike" kern="1200" dirty="0" smtClean="0">
                <a:solidFill>
                  <a:schemeClr val="tx1"/>
                </a:solidFill>
                <a:effectLst/>
                <a:latin typeface="+mn-lt"/>
                <a:ea typeface="+mn-ea"/>
                <a:cs typeface="+mn-cs"/>
              </a:rPr>
              <a:t>the SEIU constitution</a:t>
            </a:r>
            <a:r>
              <a:rPr lang="en-US" sz="1200" b="0" i="0" u="none" strike="noStrike" kern="1200" dirty="0" smtClean="0">
                <a:solidFill>
                  <a:schemeClr val="tx1"/>
                </a:solidFill>
                <a:effectLst/>
                <a:latin typeface="+mn-lt"/>
                <a:ea typeface="+mn-ea"/>
                <a:cs typeface="+mn-cs"/>
              </a:rPr>
              <a:t>.)</a:t>
            </a:r>
            <a:r>
              <a:rPr lang="en-US" sz="1200" b="1" i="0" u="none" strike="noStrike" kern="1200" dirty="0" smtClean="0">
                <a:solidFill>
                  <a:schemeClr val="tx1"/>
                </a:solidFill>
                <a:effectLst/>
                <a:latin typeface="+mn-lt"/>
                <a:ea typeface="+mn-ea"/>
                <a:cs typeface="+mn-cs"/>
              </a:rPr>
              <a:t> </a:t>
            </a:r>
          </a:p>
          <a:p>
            <a:pPr rtl="0"/>
            <a:r>
              <a:rPr lang="en-US" sz="1200" b="1" i="0" u="none" strike="noStrike" kern="1200" dirty="0" smtClean="0">
                <a:solidFill>
                  <a:schemeClr val="tx1"/>
                </a:solidFill>
                <a:effectLst/>
                <a:latin typeface="+mn-lt"/>
                <a:ea typeface="+mn-ea"/>
                <a:cs typeface="+mn-cs"/>
              </a:rPr>
              <a:t>SEIU relies</a:t>
            </a:r>
            <a:r>
              <a:rPr lang="en-US" sz="1200" b="1" i="0" u="none" strike="noStrike" kern="1200" baseline="0" dirty="0" smtClean="0">
                <a:solidFill>
                  <a:schemeClr val="tx1"/>
                </a:solidFill>
                <a:effectLst/>
                <a:latin typeface="+mn-lt"/>
                <a:ea typeface="+mn-ea"/>
                <a:cs typeface="+mn-cs"/>
              </a:rPr>
              <a:t> heavily on this passage and has taken mega-locals to an extreme, lumping together very large groups. There is no evidence to suggest that Duke is somehow special enough to them to avoid this fate. </a:t>
            </a:r>
            <a:endParaRPr lang="en-US" sz="1200" b="1" i="0" u="none" strike="noStrike" kern="1200" dirty="0" smtClean="0">
              <a:solidFill>
                <a:schemeClr val="tx1"/>
              </a:solidFill>
              <a:effectLst/>
              <a:latin typeface="+mn-lt"/>
              <a:ea typeface="+mn-ea"/>
              <a:cs typeface="+mn-cs"/>
            </a:endParaRPr>
          </a:p>
          <a:p>
            <a:pPr rtl="0"/>
            <a:endParaRPr lang="en-US" sz="1200" b="1" i="0" u="none" strike="noStrike" kern="1200" dirty="0" smtClean="0">
              <a:solidFill>
                <a:schemeClr val="tx1"/>
              </a:solidFill>
              <a:effectLst/>
              <a:latin typeface="+mn-lt"/>
              <a:ea typeface="+mn-ea"/>
              <a:cs typeface="+mn-cs"/>
            </a:endParaRPr>
          </a:p>
          <a:p>
            <a:pPr rtl="0"/>
            <a:r>
              <a:rPr lang="en-US" sz="1200" b="1" i="0" u="none" strike="noStrike" kern="1200" dirty="0" smtClean="0">
                <a:solidFill>
                  <a:schemeClr val="tx1"/>
                </a:solidFill>
                <a:effectLst/>
                <a:latin typeface="+mn-lt"/>
                <a:ea typeface="+mn-ea"/>
                <a:cs typeface="+mn-cs"/>
              </a:rPr>
              <a:t>As the name suggests, the SEIU currently represents a lot of service employees that have working conditions vastly different from graduate students’. For example: The adjunct faculty at Northeastern only make up 7% of their "local," which is primarily composed of healthcare workers. </a:t>
            </a:r>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a:t>
            </a:r>
          </a:p>
          <a:p>
            <a:pPr rtl="0"/>
            <a:r>
              <a:rPr lang="en-US" sz="1200" b="0" i="0" u="none" strike="noStrike" kern="1200" dirty="0" smtClean="0">
                <a:solidFill>
                  <a:schemeClr val="tx1"/>
                </a:solidFill>
                <a:effectLst/>
                <a:latin typeface="+mn-lt"/>
                <a:ea typeface="+mn-ea"/>
                <a:cs typeface="+mn-cs"/>
              </a:rPr>
              <a:t>SEIU's </a:t>
            </a:r>
            <a:r>
              <a:rPr lang="en-US" sz="1200" b="0" i="0" u="none" strike="noStrike" kern="1200" dirty="0" smtClean="0">
                <a:solidFill>
                  <a:schemeClr val="tx1"/>
                </a:solidFill>
                <a:effectLst/>
                <a:latin typeface="+mn-lt"/>
                <a:ea typeface="+mn-ea"/>
                <a:cs typeface="+mn-cs"/>
              </a:rPr>
              <a:t>insistence on creating mega-locals has been well-documented and critiqued. The best references are two books:</a:t>
            </a:r>
            <a:endParaRPr lang="en-US" b="0" dirty="0" smtClean="0">
              <a:effectLst/>
            </a:endParaRPr>
          </a:p>
          <a:p>
            <a:pPr rtl="0"/>
            <a:r>
              <a:rPr lang="en-US" sz="1200" b="0" i="0" u="none" strike="noStrike" kern="1200" dirty="0" smtClean="0">
                <a:solidFill>
                  <a:schemeClr val="tx1"/>
                </a:solidFill>
                <a:effectLst/>
                <a:latin typeface="+mn-lt"/>
                <a:ea typeface="+mn-ea"/>
                <a:cs typeface="+mn-cs"/>
              </a:rPr>
              <a:t>Moody, Kim. U.S. Labor In Trouble And Transition: The Failure of Reform from Above and the Promise of Revival from Below. New York, NY: Verso, 2007.</a:t>
            </a:r>
            <a:endParaRPr lang="en-US" b="0" dirty="0" smtClean="0">
              <a:effectLst/>
            </a:endParaRPr>
          </a:p>
          <a:p>
            <a:pPr rtl="0"/>
            <a:r>
              <a:rPr lang="en-US" sz="1200" b="0" i="0" u="none" strike="noStrike" kern="1200" dirty="0" smtClean="0">
                <a:solidFill>
                  <a:schemeClr val="tx1"/>
                </a:solidFill>
                <a:effectLst/>
                <a:latin typeface="+mn-lt"/>
                <a:ea typeface="+mn-ea"/>
                <a:cs typeface="+mn-cs"/>
              </a:rPr>
              <a:t>Early, Steve. Civil Wars in US Labor: Birth of a New Workers' Movement or Death Throes of the Old? Haymarket. 2011.</a:t>
            </a:r>
            <a:r>
              <a:rPr lang="en-US" dirty="0" smtClean="0"/>
              <a:t/>
            </a:r>
            <a:br>
              <a:rPr lang="en-US" dirty="0" smtClean="0"/>
            </a:br>
            <a:endParaRPr lang="en-US" b="0" dirty="0" smtClean="0">
              <a:effectLst/>
            </a:endParaRPr>
          </a:p>
          <a:p>
            <a:pPr rtl="0"/>
            <a:r>
              <a:rPr lang="en-US" sz="1200" b="0" i="0" u="none" strike="noStrike" kern="1200" dirty="0" smtClean="0">
                <a:solidFill>
                  <a:schemeClr val="tx1"/>
                </a:solidFill>
                <a:effectLst/>
                <a:latin typeface="+mn-lt"/>
                <a:ea typeface="+mn-ea"/>
                <a:cs typeface="+mn-cs"/>
              </a:rPr>
              <a:t>The UHW website claims that a </a:t>
            </a:r>
            <a:r>
              <a:rPr lang="en-US" sz="1200" b="0" i="1" u="none" strike="noStrike" kern="1200" dirty="0" smtClean="0">
                <a:solidFill>
                  <a:schemeClr val="tx1"/>
                </a:solidFill>
                <a:effectLst/>
                <a:latin typeface="+mn-lt"/>
                <a:ea typeface="+mn-ea"/>
                <a:cs typeface="+mn-cs"/>
              </a:rPr>
              <a:t>majority</a:t>
            </a:r>
            <a:r>
              <a:rPr lang="en-US" sz="1200" b="0" i="0" u="none" strike="noStrike" kern="1200" dirty="0" smtClean="0">
                <a:solidFill>
                  <a:schemeClr val="tx1"/>
                </a:solidFill>
                <a:effectLst/>
                <a:latin typeface="+mn-lt"/>
                <a:ea typeface="+mn-ea"/>
                <a:cs typeface="+mn-cs"/>
              </a:rPr>
              <a:t> of the members of the national SEIU Executive Board are either staff or people who initially came to office through appointment [</a:t>
            </a:r>
            <a:r>
              <a:rPr lang="en-US" sz="1200" b="0" i="0" u="none" strike="noStrike" kern="1200" dirty="0" err="1" smtClean="0">
                <a:solidFill>
                  <a:schemeClr val="tx1"/>
                </a:solidFill>
                <a:effectLst/>
                <a:latin typeface="+mn-lt"/>
                <a:ea typeface="+mn-ea"/>
                <a:cs typeface="+mn-cs"/>
              </a:rPr>
              <a:t>dan</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clawson</a:t>
            </a:r>
            <a:r>
              <a:rPr lang="en-US" sz="1200" b="0" i="0" u="none" strike="noStrike" kern="1200" dirty="0" smtClean="0">
                <a:solidFill>
                  <a:schemeClr val="tx1"/>
                </a:solidFill>
                <a:effectLst/>
                <a:latin typeface="+mn-lt"/>
                <a:ea typeface="+mn-ea"/>
                <a:cs typeface="+mn-cs"/>
              </a:rPr>
              <a:t>, professor of sociology at the University of Massachusetts Amherst where he was president of the faculty union.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http://labornotes.org/blogs/2014/02/viewpoint-seiu-503-rank-and-filers-defeat-mega-local-merger</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Example of large local with people from all over the country</a:t>
            </a:r>
            <a:endParaRPr lang="en-US" b="0" dirty="0" smtClean="0">
              <a:effectLst/>
            </a:endParaRPr>
          </a:p>
          <a:p>
            <a:pPr rtl="0"/>
            <a:r>
              <a:rPr lang="en-US" sz="1200" b="0" i="0" u="none" strike="noStrike" kern="1200" dirty="0" smtClean="0">
                <a:solidFill>
                  <a:schemeClr val="tx1"/>
                </a:solidFill>
                <a:effectLst/>
                <a:latin typeface="+mn-lt"/>
                <a:ea typeface="+mn-ea"/>
                <a:cs typeface="+mn-cs"/>
              </a:rPr>
              <a:t>http://prospect.org/article/service-workers-fight-share-phillys-revitalized-center-city</a:t>
            </a:r>
            <a:endParaRPr lang="en-US" b="0" dirty="0" smtClean="0">
              <a:effectLst/>
            </a:endParaRPr>
          </a:p>
          <a:p>
            <a:pPr rtl="0"/>
            <a:r>
              <a:rPr lang="en-US" sz="1200" b="0" i="0" u="none" strike="noStrike" kern="1200" dirty="0" smtClean="0">
                <a:solidFill>
                  <a:schemeClr val="tx1"/>
                </a:solidFill>
                <a:effectLst/>
                <a:latin typeface="+mn-lt"/>
                <a:ea typeface="+mn-ea"/>
                <a:cs typeface="+mn-cs"/>
              </a:rPr>
              <a:t>“janitors and security guards—in office buildings up and down the Eastern Seaboard, from Florida to Boston”</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http://inthesetimes.com/working/entry/5629/seius_mega-local_meltdown_size_matters_but_members_matter_more/</a:t>
            </a:r>
            <a:endParaRPr lang="en-US" b="0" dirty="0" smtClean="0">
              <a:effectLst/>
            </a:endParaRPr>
          </a:p>
          <a:p>
            <a:pPr rtl="0"/>
            <a:r>
              <a:rPr lang="en-US" sz="1200" b="0" i="0" u="none" strike="noStrike" kern="1200" dirty="0" smtClean="0">
                <a:solidFill>
                  <a:schemeClr val="tx1"/>
                </a:solidFill>
                <a:effectLst/>
                <a:latin typeface="+mn-lt"/>
                <a:ea typeface="+mn-ea"/>
                <a:cs typeface="+mn-cs"/>
              </a:rPr>
              <a:t>http://labornotes.org/2010/02/california-reformers-beat-appointees-seiu-megalocal%E2%80%99s-first-ever-election</a:t>
            </a:r>
            <a:endParaRPr lang="en-US" b="0" dirty="0" smtClean="0">
              <a:effectLst/>
            </a:endParaRPr>
          </a:p>
          <a:p>
            <a:pPr rtl="0"/>
            <a:r>
              <a:rPr lang="en-US" sz="1200" b="0" i="0" u="none" strike="noStrike" kern="1200" dirty="0" smtClean="0">
                <a:solidFill>
                  <a:schemeClr val="tx1"/>
                </a:solidFill>
                <a:effectLst/>
                <a:latin typeface="+mn-lt"/>
                <a:ea typeface="+mn-ea"/>
                <a:cs typeface="+mn-cs"/>
              </a:rPr>
              <a:t>http://</a:t>
            </a:r>
            <a:r>
              <a:rPr lang="en-US" sz="1200" b="0" i="0" u="none" strike="noStrike" kern="1200" dirty="0" smtClean="0">
                <a:solidFill>
                  <a:schemeClr val="tx1"/>
                </a:solidFill>
                <a:effectLst/>
                <a:latin typeface="+mn-lt"/>
                <a:ea typeface="+mn-ea"/>
                <a:cs typeface="+mn-cs"/>
              </a:rPr>
              <a:t>mrzine.monthlyreview.org/2008/clawson200508p.html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dirty="0" smtClean="0">
                <a:solidFill>
                  <a:schemeClr val="tx1"/>
                </a:solidFill>
                <a:effectLst/>
                <a:latin typeface="+mn-lt"/>
                <a:ea typeface="+mn-ea"/>
                <a:cs typeface="+mn-cs"/>
                <a:hlinkClick r:id="rId3"/>
              </a:rPr>
              <a:t>http://s3.amazonaws.com/</a:t>
            </a:r>
            <a:r>
              <a:rPr lang="en-US" sz="1200" b="0" i="0" u="sng" strike="noStrike" kern="1200" dirty="0" err="1" smtClean="0">
                <a:solidFill>
                  <a:schemeClr val="tx1"/>
                </a:solidFill>
                <a:effectLst/>
                <a:latin typeface="+mn-lt"/>
                <a:ea typeface="+mn-ea"/>
                <a:cs typeface="+mn-cs"/>
                <a:hlinkClick r:id="rId3"/>
              </a:rPr>
              <a:t>convdocs.seiume</a:t>
            </a:r>
            <a:r>
              <a:rPr lang="en-US" sz="1200" b="0" i="0" u="sng" strike="noStrike" kern="1200" dirty="0" smtClean="0">
                <a:solidFill>
                  <a:schemeClr val="tx1"/>
                </a:solidFill>
                <a:effectLst/>
                <a:latin typeface="+mn-lt"/>
                <a:ea typeface="+mn-ea"/>
                <a:cs typeface="+mn-cs"/>
                <a:hlinkClick r:id="rId3"/>
              </a:rPr>
              <a:t>…/…/constitution.pdf…</a:t>
            </a:r>
            <a:endParaRPr lang="en-US" b="0" dirty="0" smtClean="0">
              <a:effectLst/>
            </a:endParaRPr>
          </a:p>
          <a:p>
            <a:r>
              <a:rPr lang="en-US" dirty="0" smtClean="0"/>
              <a:t>http://www.seiu.org/cards/what-you-should-know-about-our-constitution-and-leaders/you-can-read-it-yourself/p3</a:t>
            </a:r>
          </a:p>
          <a:p>
            <a:r>
              <a:rPr lang="en-US" dirty="0" smtClean="0"/>
              <a:t>https://d3jpbvtfqku4tu.cloudfront.net/img/constitution-2016.pdf?mtime=20161110123055</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28</a:t>
            </a:fld>
            <a:endParaRPr lang="en-US"/>
          </a:p>
        </p:txBody>
      </p:sp>
    </p:spTree>
    <p:extLst>
      <p:ext uri="{BB962C8B-B14F-4D97-AF65-F5344CB8AC3E}">
        <p14:creationId xmlns:p14="http://schemas.microsoft.com/office/powerpoint/2010/main" val="3165338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29</a:t>
            </a:fld>
            <a:endParaRPr lang="en-US"/>
          </a:p>
        </p:txBody>
      </p:sp>
    </p:spTree>
    <p:extLst>
      <p:ext uri="{BB962C8B-B14F-4D97-AF65-F5344CB8AC3E}">
        <p14:creationId xmlns:p14="http://schemas.microsoft.com/office/powerpoint/2010/main" val="3605748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vote no?</a:t>
            </a:r>
          </a:p>
          <a:p>
            <a:endParaRPr lang="en-US" dirty="0" smtClean="0"/>
          </a:p>
          <a:p>
            <a:pPr marL="228600" indent="-228600">
              <a:buAutoNum type="arabicParenBoth"/>
            </a:pPr>
            <a:r>
              <a:rPr lang="en-US" dirty="0" smtClean="0"/>
              <a:t>Duke already offers an amazing package. You</a:t>
            </a:r>
            <a:r>
              <a:rPr lang="en-US" baseline="0" dirty="0" smtClean="0"/>
              <a:t> just need to look up what other universities have and what we have to see clearly how good we have it. Our benefits are already maximized to attract the best students.</a:t>
            </a:r>
          </a:p>
          <a:p>
            <a:pPr marL="228600" indent="-228600">
              <a:buAutoNum type="arabicParenBoth"/>
            </a:pPr>
            <a:r>
              <a:rPr lang="en-US" dirty="0" smtClean="0"/>
              <a:t>A graduate student union will NOT help</a:t>
            </a:r>
            <a:r>
              <a:rPr lang="en-US" baseline="0" dirty="0" smtClean="0"/>
              <a:t> us. </a:t>
            </a:r>
            <a:endParaRPr lang="en-US" dirty="0" smtClean="0"/>
          </a:p>
          <a:p>
            <a:pPr marL="800100" lvl="1" indent="-342900">
              <a:buAutoNum type="alphaUcParenBoth"/>
            </a:pPr>
            <a:r>
              <a:rPr lang="en-US" sz="1200" dirty="0" smtClean="0"/>
              <a:t>High turnover of students limits union efficacy</a:t>
            </a:r>
          </a:p>
          <a:p>
            <a:pPr marL="800100" lvl="1" indent="-342900">
              <a:buAutoNum type="alphaUcParenBoth"/>
            </a:pPr>
            <a:r>
              <a:rPr lang="en-US" sz="1200" dirty="0" smtClean="0"/>
              <a:t>Unions NOT effective at increasing total compensation</a:t>
            </a:r>
          </a:p>
          <a:p>
            <a:pPr marL="800100" lvl="1" indent="-342900">
              <a:buAutoNum type="alphaUcParenBoth"/>
            </a:pPr>
            <a:r>
              <a:rPr lang="en-US" sz="1200" dirty="0" smtClean="0"/>
              <a:t>Unions NOT effective at addressing harassment</a:t>
            </a:r>
          </a:p>
          <a:p>
            <a:r>
              <a:rPr lang="en-US" dirty="0" smtClean="0"/>
              <a:t>(3) A graduate student </a:t>
            </a:r>
            <a:r>
              <a:rPr lang="en-US" baseline="0" dirty="0" smtClean="0"/>
              <a:t> union will likely hurt us. </a:t>
            </a:r>
          </a:p>
          <a:p>
            <a:pPr marL="800100" lvl="1" indent="-342900">
              <a:buAutoNum type="alphaUcParenBoth"/>
            </a:pPr>
            <a:r>
              <a:rPr lang="en-US" sz="1200" dirty="0" smtClean="0"/>
              <a:t> Ignores differences between departments and between students</a:t>
            </a:r>
          </a:p>
          <a:p>
            <a:pPr marL="800100" lvl="1" indent="-342900">
              <a:buAutoNum type="alphaUcParenBoth"/>
            </a:pPr>
            <a:r>
              <a:rPr lang="en-US" sz="1200" dirty="0" smtClean="0"/>
              <a:t> Requires payment to have a voice</a:t>
            </a:r>
          </a:p>
          <a:p>
            <a:pPr marL="800100" lvl="1" indent="-342900">
              <a:buAutoNum type="alphaUcParenBoth"/>
            </a:pPr>
            <a:r>
              <a:rPr lang="en-US" sz="1200" dirty="0" smtClean="0"/>
              <a:t> May add FICA taxes</a:t>
            </a:r>
          </a:p>
          <a:p>
            <a:pPr marL="800100" lvl="1" indent="-342900">
              <a:buAutoNum type="alphaUcParenBoth"/>
            </a:pPr>
            <a:r>
              <a:rPr lang="en-US" sz="1200" dirty="0" smtClean="0"/>
              <a:t> May interfere with academics, e.g. strikes</a:t>
            </a:r>
            <a:endParaRPr lang="en-US" sz="1400" dirty="0" smtClean="0"/>
          </a:p>
          <a:p>
            <a:r>
              <a:rPr lang="en-US" dirty="0" smtClean="0"/>
              <a:t>Even if we later</a:t>
            </a:r>
            <a:r>
              <a:rPr lang="en-US" baseline="0" dirty="0" smtClean="0"/>
              <a:t> decide we want to get rid of the union, there is a 75% chance we will not be able to get rid of it. </a:t>
            </a:r>
          </a:p>
          <a:p>
            <a:endParaRPr lang="en-US" baseline="0" dirty="0" smtClean="0"/>
          </a:p>
          <a:p>
            <a:r>
              <a:rPr lang="en-US" baseline="0" dirty="0" smtClean="0"/>
              <a:t>(4) Finally, for those of you who still like the idea of a grad student union, please vote no in this particular election, because SEIU is not the right union to represent us. </a:t>
            </a:r>
            <a:endParaRPr lang="en-US" dirty="0" smtClean="0"/>
          </a:p>
          <a:p>
            <a:endParaRPr lang="en-US" dirty="0" smtClean="0"/>
          </a:p>
          <a:p>
            <a:endParaRPr lang="en-US" dirty="0" smtClean="0"/>
          </a:p>
          <a:p>
            <a:endParaRPr lang="en-US" dirty="0" smtClean="0"/>
          </a:p>
          <a:p>
            <a:endParaRPr lang="en-US" dirty="0" smtClean="0"/>
          </a:p>
          <a:p>
            <a:r>
              <a:rPr lang="en-US" dirty="0" smtClean="0"/>
              <a:t>Image</a:t>
            </a:r>
            <a:endParaRPr lang="en-US" dirty="0" smtClean="0"/>
          </a:p>
          <a:p>
            <a:r>
              <a:rPr lang="en-US" dirty="0" smtClean="0"/>
              <a:t>http://az616578.vo.msecnd.net/files/2016/09/15/636095759448900038-23251662_Vote-NO_1.jpg</a:t>
            </a: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30</a:t>
            </a:fld>
            <a:endParaRPr lang="en-US"/>
          </a:p>
        </p:txBody>
      </p:sp>
    </p:spTree>
    <p:extLst>
      <p:ext uri="{BB962C8B-B14F-4D97-AF65-F5344CB8AC3E}">
        <p14:creationId xmlns:p14="http://schemas.microsoft.com/office/powerpoint/2010/main" val="1266379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http://completecolorado.com/pagetwo/wp-content/uploads/2013/10/vote-no-button.gif</a:t>
            </a: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31</a:t>
            </a:fld>
            <a:endParaRPr lang="en-US"/>
          </a:p>
        </p:txBody>
      </p:sp>
    </p:spTree>
    <p:extLst>
      <p:ext uri="{BB962C8B-B14F-4D97-AF65-F5344CB8AC3E}">
        <p14:creationId xmlns:p14="http://schemas.microsoft.com/office/powerpoint/2010/main" val="316533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is the last day to update your address (midnight on Tuesday January 24</a:t>
            </a:r>
            <a:r>
              <a:rPr lang="en-US" baseline="30000" dirty="0" smtClean="0"/>
              <a:t>th</a:t>
            </a:r>
            <a:r>
              <a:rPr lang="en-US" baseline="0" dirty="0" smtClean="0"/>
              <a:t>, which I presume is tonight at midnight)</a:t>
            </a:r>
            <a:endParaRPr lang="en-US" dirty="0" smtClean="0"/>
          </a:p>
          <a:p>
            <a:endParaRPr lang="en-US" dirty="0" smtClean="0"/>
          </a:p>
          <a:p>
            <a:r>
              <a:rPr lang="en-US" dirty="0" smtClean="0"/>
              <a:t>The NLRB will</a:t>
            </a:r>
            <a:r>
              <a:rPr lang="en-US" baseline="0" dirty="0" smtClean="0"/>
              <a:t> be using the home address on file that is used for the distribution of W-2 forms. </a:t>
            </a:r>
            <a:endParaRPr lang="en-US" baseline="0" dirty="0" smtClean="0"/>
          </a:p>
          <a:p>
            <a:r>
              <a:rPr lang="en-US" baseline="0" dirty="0" smtClean="0"/>
              <a:t>This may be different from your address on </a:t>
            </a:r>
            <a:r>
              <a:rPr lang="en-US" baseline="0" dirty="0" err="1" smtClean="0"/>
              <a:t>DukeHub</a:t>
            </a:r>
            <a:r>
              <a:rPr lang="en-US" baseline="0" dirty="0" smtClean="0"/>
              <a:t>.</a:t>
            </a:r>
            <a:endParaRPr lang="en-US" baseline="0" dirty="0" smtClean="0"/>
          </a:p>
          <a:p>
            <a:endParaRPr lang="en-US" baseline="0" dirty="0" smtClean="0"/>
          </a:p>
          <a:p>
            <a:r>
              <a:rPr lang="en-US" dirty="0" smtClean="0"/>
              <a:t>Option 1:</a:t>
            </a:r>
          </a:p>
          <a:p>
            <a:pPr lvl="1"/>
            <a:r>
              <a:rPr lang="en-US" dirty="0" smtClean="0"/>
              <a:t>Visit the “</a:t>
            </a:r>
            <a:r>
              <a:rPr lang="en-US" dirty="0" err="1" smtClean="0"/>
              <a:t>MyInfo</a:t>
            </a:r>
            <a:r>
              <a:rPr lang="en-US" dirty="0" smtClean="0"/>
              <a:t>” section of </a:t>
            </a:r>
            <a:r>
              <a:rPr lang="en-US" dirty="0" smtClean="0">
                <a:hlinkClick r:id="rId3"/>
              </a:rPr>
              <a:t>https://work.duke.edu</a:t>
            </a:r>
            <a:endParaRPr lang="en-US" dirty="0" smtClean="0"/>
          </a:p>
          <a:p>
            <a:pPr lvl="1"/>
            <a:r>
              <a:rPr lang="en-US" dirty="0" smtClean="0"/>
              <a:t>Requires multi-factor authentication and a SAP user ID and password</a:t>
            </a:r>
          </a:p>
          <a:p>
            <a:pPr lvl="1"/>
            <a:r>
              <a:rPr lang="en-US" dirty="0" smtClean="0"/>
              <a:t>I had a bit of trouble</a:t>
            </a:r>
            <a:r>
              <a:rPr lang="en-US" baseline="0" dirty="0" smtClean="0"/>
              <a:t> doing this because of some IT malfunctions, so the IT people told me to call Duke Human Resources and that was how I updated my address.</a:t>
            </a:r>
            <a:endParaRPr lang="en-US" dirty="0" smtClean="0"/>
          </a:p>
          <a:p>
            <a:endParaRPr lang="en-US" dirty="0" smtClean="0"/>
          </a:p>
          <a:p>
            <a:r>
              <a:rPr lang="en-US" dirty="0" smtClean="0"/>
              <a:t>Option 2:</a:t>
            </a:r>
          </a:p>
          <a:p>
            <a:pPr lvl="1"/>
            <a:r>
              <a:rPr lang="en-US" dirty="0" smtClean="0"/>
              <a:t>Call Duke Human Resources at (919) 684-5600</a:t>
            </a:r>
          </a:p>
          <a:p>
            <a:pPr lvl="1"/>
            <a:r>
              <a:rPr lang="en-US" dirty="0" smtClean="0"/>
              <a:t>Took me about five minutes on hold and two minutes talking to a person and my</a:t>
            </a:r>
            <a:r>
              <a:rPr lang="en-US" baseline="0" dirty="0" smtClean="0"/>
              <a:t> address was updated.</a:t>
            </a:r>
          </a:p>
          <a:p>
            <a:pPr lvl="1"/>
            <a:endParaRPr lang="en-US" baseline="0" dirty="0" smtClean="0"/>
          </a:p>
          <a:p>
            <a:pPr lvl="1"/>
            <a:r>
              <a:rPr lang="en-US" baseline="0" dirty="0" smtClean="0"/>
              <a:t>What if you are unable to change your address?</a:t>
            </a:r>
          </a:p>
          <a:p>
            <a:pPr lvl="1"/>
            <a:r>
              <a:rPr lang="en-US" baseline="0" dirty="0" smtClean="0"/>
              <a:t>Ask someone at your old address to forward you </a:t>
            </a:r>
            <a:r>
              <a:rPr lang="en-US" baseline="0" dirty="0" smtClean="0"/>
              <a:t>your ballot</a:t>
            </a:r>
            <a:r>
              <a:rPr lang="en-US" baseline="0" dirty="0" smtClean="0"/>
              <a:t>.</a:t>
            </a:r>
          </a:p>
          <a:p>
            <a:pPr lvl="1"/>
            <a:endParaRPr lang="en-US" baseline="0" dirty="0" smtClean="0"/>
          </a:p>
          <a:p>
            <a:pPr lvl="1"/>
            <a:r>
              <a:rPr lang="en-US" baseline="0" dirty="0" smtClean="0"/>
              <a:t>It is very important that EVERYONE vote in this election so that the result fairly represents the consensus of the whole student body. </a:t>
            </a:r>
          </a:p>
          <a:p>
            <a:pPr lvl="1"/>
            <a:r>
              <a:rPr lang="en-US" baseline="0" dirty="0" smtClean="0"/>
              <a:t>The result is based on 51% of the votes, NOT on 51% of the student body, so if only one person votes then </a:t>
            </a:r>
            <a:r>
              <a:rPr lang="en-US" baseline="0" dirty="0" smtClean="0"/>
              <a:t>that person is going </a:t>
            </a:r>
            <a:r>
              <a:rPr lang="en-US" baseline="0" dirty="0" smtClean="0"/>
              <a:t>to decide the whole thing for all of us.</a:t>
            </a:r>
          </a:p>
          <a:p>
            <a:pPr lvl="1"/>
            <a:endParaRPr lang="en-US" baseline="0" dirty="0" smtClean="0"/>
          </a:p>
          <a:p>
            <a:pPr lvl="1"/>
            <a:r>
              <a:rPr lang="en-US" baseline="0" dirty="0" smtClean="0"/>
              <a:t>Images:</a:t>
            </a:r>
          </a:p>
          <a:p>
            <a:pPr lvl="1"/>
            <a:r>
              <a:rPr lang="en-US" dirty="0" smtClean="0"/>
              <a:t>http://images.clipartpanda.com/ballot-clipart-ballot-box-graphic.jpg</a:t>
            </a:r>
          </a:p>
          <a:p>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4</a:t>
            </a:fld>
            <a:endParaRPr lang="en-US"/>
          </a:p>
        </p:txBody>
      </p:sp>
    </p:spTree>
    <p:extLst>
      <p:ext uri="{BB962C8B-B14F-4D97-AF65-F5344CB8AC3E}">
        <p14:creationId xmlns:p14="http://schemas.microsoft.com/office/powerpoint/2010/main" val="241418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p>
          <a:p>
            <a:r>
              <a:rPr lang="en-US" dirty="0" smtClean="0"/>
              <a:t>http://az616578.vo.msecnd.net/files/2016/09/15/636095759448900038-23251662_Vote-NO_1.jpg</a:t>
            </a: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5</a:t>
            </a:fld>
            <a:endParaRPr lang="en-US"/>
          </a:p>
        </p:txBody>
      </p:sp>
    </p:spTree>
    <p:extLst>
      <p:ext uri="{BB962C8B-B14F-4D97-AF65-F5344CB8AC3E}">
        <p14:creationId xmlns:p14="http://schemas.microsoft.com/office/powerpoint/2010/main" val="1266379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effectLst/>
                <a:latin typeface="+mn-lt"/>
                <a:ea typeface="+mn-ea"/>
                <a:cs typeface="+mn-cs"/>
              </a:rPr>
              <a:t>Duke already provides excellent benefits. </a:t>
            </a:r>
          </a:p>
          <a:p>
            <a:pPr rtl="0"/>
            <a:r>
              <a:rPr lang="en-US" sz="1200" b="0" i="0" u="none" strike="noStrike" kern="1200" baseline="0" dirty="0" smtClean="0">
                <a:solidFill>
                  <a:schemeClr val="tx1"/>
                </a:solidFill>
                <a:effectLst/>
                <a:latin typeface="+mn-lt"/>
                <a:ea typeface="+mn-ea"/>
                <a:cs typeface="+mn-cs"/>
              </a:rPr>
              <a:t>This chart compares our stipend with those of peer institutions. </a:t>
            </a:r>
          </a:p>
          <a:p>
            <a:pPr rtl="0"/>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Each year, departments within each school at Duke meet to determine the increase in the stipend</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Stipend is set to increase each of the next two years by 2%</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Over the past 7 years alone, graduate students have seen about a 12.4% raise. </a:t>
            </a:r>
            <a:endParaRPr lang="en-US" sz="1200" b="0" i="0" u="none" strike="noStrike"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Some people have expressed fears that Duke will suddenly slash our salaries or </a:t>
            </a:r>
            <a:r>
              <a:rPr lang="en-US" sz="1200" b="0" i="0" u="none" strike="noStrike" kern="1200" dirty="0" smtClean="0">
                <a:solidFill>
                  <a:schemeClr val="tx1"/>
                </a:solidFill>
                <a:effectLst/>
                <a:latin typeface="+mn-lt"/>
                <a:ea typeface="+mn-ea"/>
                <a:cs typeface="+mn-cs"/>
              </a:rPr>
              <a:t>our </a:t>
            </a:r>
            <a:r>
              <a:rPr lang="en-US" sz="1200" b="0" i="0" u="none" strike="noStrike" kern="1200" dirty="0" smtClean="0">
                <a:solidFill>
                  <a:schemeClr val="tx1"/>
                </a:solidFill>
                <a:effectLst/>
                <a:latin typeface="+mn-lt"/>
                <a:ea typeface="+mn-ea"/>
                <a:cs typeface="+mn-cs"/>
              </a:rPr>
              <a:t>benefits. The fact is, Duke has strong motivation to maintain a competitive package to attract the best candidates and keep current graduate students happy. </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Duke’s current package has resulted </a:t>
            </a:r>
            <a:r>
              <a:rPr lang="en-US" sz="1200" b="0" i="0" u="none" strike="noStrike" kern="1200" dirty="0" smtClean="0">
                <a:solidFill>
                  <a:schemeClr val="tx1"/>
                </a:solidFill>
                <a:effectLst/>
                <a:latin typeface="+mn-lt"/>
                <a:ea typeface="+mn-ea"/>
                <a:cs typeface="+mn-cs"/>
              </a:rPr>
              <a:t>from many </a:t>
            </a:r>
            <a:r>
              <a:rPr lang="en-US" sz="1200" b="0" i="0" u="none" strike="noStrike" kern="1200" dirty="0" smtClean="0">
                <a:solidFill>
                  <a:schemeClr val="tx1"/>
                </a:solidFill>
                <a:effectLst/>
                <a:latin typeface="+mn-lt"/>
                <a:ea typeface="+mn-ea"/>
                <a:cs typeface="+mn-cs"/>
              </a:rPr>
              <a:t>years of good-faith </a:t>
            </a:r>
            <a:r>
              <a:rPr lang="en-US" sz="1200" b="0" i="0" u="none" strike="noStrike" kern="1200" dirty="0" smtClean="0">
                <a:solidFill>
                  <a:schemeClr val="tx1"/>
                </a:solidFill>
                <a:effectLst/>
                <a:latin typeface="+mn-lt"/>
                <a:ea typeface="+mn-ea"/>
                <a:cs typeface="+mn-cs"/>
              </a:rPr>
              <a:t>efforts</a:t>
            </a:r>
            <a:r>
              <a:rPr lang="en-US" dirty="0" smtClean="0"/>
              <a:t/>
            </a:r>
            <a:br>
              <a:rPr lang="en-US" dirty="0" smtClean="0"/>
            </a:br>
            <a:r>
              <a:rPr lang="en-US" dirty="0" smtClean="0"/>
              <a:t>----------------------------------------------</a:t>
            </a: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Note that Duke has given 2 - 3% raises in the past, and is projecting to give 2% raises in stipends for the next two academic years</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3"/>
              </a:rPr>
              <a:t>https://gradschool.duke.edu/sites/default/files/documents/tuition_fees_stipend_schedule_academic_year_2016-17.pdf</a:t>
            </a:r>
            <a:r>
              <a:rPr lang="en-US" sz="1200" b="0" i="0" u="none" strike="noStrike" kern="1200" dirty="0" smtClean="0">
                <a:solidFill>
                  <a:schemeClr val="tx1"/>
                </a:solidFill>
                <a:effectLst/>
                <a:latin typeface="+mn-lt"/>
                <a:ea typeface="+mn-ea"/>
                <a:cs typeface="+mn-cs"/>
              </a:rPr>
              <a:t> </a:t>
            </a: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Over the past 7 years alone, graduate students have seen about a 12.4% raise, or on average, a 1.78% raise per year. </a:t>
            </a:r>
            <a:r>
              <a:rPr lang="en-US" b="0" dirty="0" smtClean="0">
                <a:effectLst/>
              </a:rPr>
              <a:t/>
            </a:r>
            <a:br>
              <a:rPr lang="en-US" b="0" dirty="0" smtClean="0">
                <a:effectLst/>
              </a:rPr>
            </a:br>
            <a:r>
              <a:rPr lang="en-US" sz="1200" b="0" i="0" u="sng" strike="noStrike" kern="1200" dirty="0" smtClean="0">
                <a:solidFill>
                  <a:schemeClr val="tx1"/>
                </a:solidFill>
                <a:effectLst/>
                <a:latin typeface="+mn-lt"/>
                <a:ea typeface="+mn-ea"/>
                <a:cs typeface="+mn-cs"/>
                <a:hlinkClick r:id="rId4"/>
              </a:rPr>
              <a:t>https://gradschool.duke.edu/sites/default/files/documents/tuition_fees_stipend_schedule_academic_year_2014-15.pdf</a:t>
            </a:r>
            <a:endParaRPr lang="en-US" b="0" dirty="0" smtClean="0">
              <a:effectLst/>
            </a:endParaRPr>
          </a:p>
          <a:p>
            <a:r>
              <a:rPr lang="en-US" sz="1200" b="0" i="0" u="sng" strike="noStrike" kern="1200" dirty="0" smtClean="0">
                <a:solidFill>
                  <a:schemeClr val="tx1"/>
                </a:solidFill>
                <a:effectLst/>
                <a:latin typeface="+mn-lt"/>
                <a:ea typeface="+mn-ea"/>
                <a:cs typeface="+mn-cs"/>
                <a:hlinkClick r:id="rId5"/>
              </a:rPr>
              <a:t>http://www.wendychao.com/science/stipends/2009-10.html</a:t>
            </a:r>
            <a:r>
              <a:rPr lang="en-US" sz="1200" b="0" i="0" u="none" strike="noStrike"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6</a:t>
            </a:fld>
            <a:endParaRPr lang="en-US"/>
          </a:p>
        </p:txBody>
      </p:sp>
    </p:spTree>
    <p:extLst>
      <p:ext uri="{BB962C8B-B14F-4D97-AF65-F5344CB8AC3E}">
        <p14:creationId xmlns:p14="http://schemas.microsoft.com/office/powerpoint/2010/main" val="389350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Health insurance (plus medical expense assistance program)</a:t>
            </a:r>
          </a:p>
          <a:p>
            <a:pPr fontAlgn="base"/>
            <a:r>
              <a:rPr lang="en-US" dirty="0" smtClean="0"/>
              <a:t>Childbirth and adoption accommodations (7 weeks paid time off), childcare subsidy (Duke gives $5,000 for child care; versus only $900 at UW, a unionized school that had to fight for that amount)</a:t>
            </a:r>
          </a:p>
          <a:p>
            <a:pPr fontAlgn="base"/>
            <a:r>
              <a:rPr lang="en-US" dirty="0" err="1" smtClean="0"/>
              <a:t>OneDuke</a:t>
            </a:r>
            <a:r>
              <a:rPr lang="en-US" dirty="0" smtClean="0"/>
              <a:t> </a:t>
            </a:r>
            <a:r>
              <a:rPr lang="en-US" dirty="0" smtClean="0"/>
              <a:t>Access Fund, which can be used to purchase business attire, travel home to one’s country of origin, attend conferences, and cover unanticipated expenses and emergencies</a:t>
            </a:r>
          </a:p>
          <a:p>
            <a:pPr fontAlgn="base"/>
            <a:r>
              <a:rPr lang="en-US" dirty="0" smtClean="0"/>
              <a:t>Lawyer-on-call through the Lawyer Assistance</a:t>
            </a:r>
            <a:r>
              <a:rPr lang="en-US" baseline="0" dirty="0" smtClean="0"/>
              <a:t> Program. Attorneys are available for 3 hours per week to answer questions regarding a wide range of legal issues. </a:t>
            </a:r>
            <a:endParaRPr lang="en-US" baseline="0" dirty="0" smtClean="0"/>
          </a:p>
          <a:p>
            <a:pPr fontAlgn="base"/>
            <a:r>
              <a:rPr lang="en-US" baseline="0" dirty="0" smtClean="0"/>
              <a:t>Other benefits</a:t>
            </a:r>
            <a:r>
              <a:rPr lang="en-US" dirty="0" smtClean="0"/>
              <a:t/>
            </a:r>
            <a:br>
              <a:rPr lang="en-US" dirty="0" smtClean="0"/>
            </a:br>
            <a:endParaRPr lang="en-US" dirty="0" smtClean="0"/>
          </a:p>
          <a:p>
            <a:pPr fontAlgn="base"/>
            <a:r>
              <a:rPr lang="en-US" dirty="0" smtClean="0"/>
              <a:t>Given that Duke’s benefits already</a:t>
            </a:r>
            <a:r>
              <a:rPr lang="en-US" baseline="0" dirty="0" smtClean="0"/>
              <a:t> exceed those of most other institutions, the need for a union in the first place is questionable. </a:t>
            </a:r>
            <a:endParaRPr lang="en-US" dirty="0" smtClean="0"/>
          </a:p>
          <a:p>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Learn about the </a:t>
            </a:r>
            <a:r>
              <a:rPr lang="en-US" sz="1200" b="0" i="0" kern="1200" dirty="0" err="1" smtClean="0">
                <a:solidFill>
                  <a:schemeClr val="tx1"/>
                </a:solidFill>
                <a:effectLst/>
                <a:latin typeface="+mn-lt"/>
                <a:ea typeface="+mn-ea"/>
                <a:cs typeface="+mn-cs"/>
              </a:rPr>
              <a:t>OneDuke</a:t>
            </a:r>
            <a:r>
              <a:rPr lang="en-US" sz="1200" b="0" i="0" kern="1200" dirty="0" smtClean="0">
                <a:solidFill>
                  <a:schemeClr val="tx1"/>
                </a:solidFill>
                <a:effectLst/>
                <a:latin typeface="+mn-lt"/>
                <a:ea typeface="+mn-ea"/>
                <a:cs typeface="+mn-cs"/>
              </a:rPr>
              <a:t> Access Fund, GPSC's emergency funding program here - </a:t>
            </a:r>
            <a:r>
              <a:rPr lang="en-US" sz="1200" b="0" i="0" kern="1200" dirty="0" smtClean="0">
                <a:solidFill>
                  <a:schemeClr val="tx1"/>
                </a:solidFill>
                <a:effectLst/>
                <a:latin typeface="+mn-lt"/>
                <a:ea typeface="+mn-ea"/>
                <a:cs typeface="+mn-cs"/>
                <a:hlinkClick r:id="rId3"/>
              </a:rPr>
              <a:t>https://gpsc.duke.edu/access-fund/</a:t>
            </a:r>
            <a:endParaRPr lang="en-US" sz="1200" b="0"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GPSC and DSG have partnered with a local law firm to continue the Lawyer Assistance Program. Attorneys are now available for three hours per week to answer questions regarding a wide range of legal issues, including street law and police-community interactions. Sign up for a 15-minute time-slot here: </a:t>
            </a:r>
            <a:r>
              <a:rPr lang="en-US" sz="1200" b="0" i="0" kern="1200" dirty="0" smtClean="0">
                <a:solidFill>
                  <a:schemeClr val="tx1"/>
                </a:solidFill>
                <a:effectLst/>
                <a:latin typeface="+mn-lt"/>
                <a:ea typeface="+mn-ea"/>
                <a:cs typeface="+mn-cs"/>
                <a:hlinkClick r:id="rId4"/>
              </a:rPr>
              <a:t>http://tinyurl.com/zwjkvq5</a:t>
            </a:r>
            <a:endParaRPr lang="en-US" sz="1200" b="0" i="0"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Many people have complained about changes to graduate student health insurance. Any changes made are also in the context of Obamacare, since ALL health insurance plans became more expensive as a natural consequence of mandating insurance for previously uninsured people</a:t>
            </a:r>
          </a:p>
          <a:p>
            <a:endParaRPr lang="en-US" sz="1200" b="0" i="0" u="none" strike="noStrike" kern="1200" dirty="0" smtClean="0">
              <a:solidFill>
                <a:schemeClr val="tx1"/>
              </a:solidFill>
              <a:effectLst/>
              <a:latin typeface="+mn-lt"/>
              <a:ea typeface="+mn-ea"/>
              <a:cs typeface="+mn-cs"/>
            </a:endParaRPr>
          </a:p>
          <a:p>
            <a:r>
              <a:rPr lang="en-US" dirty="0" smtClean="0"/>
              <a:t>Regarding</a:t>
            </a:r>
            <a:r>
              <a:rPr lang="en-US" baseline="0" dirty="0" smtClean="0"/>
              <a:t> the Rec membership: </a:t>
            </a:r>
            <a:endParaRPr lang="en-US" dirty="0" smtClean="0"/>
          </a:p>
          <a:p>
            <a:pPr rtl="0"/>
            <a:r>
              <a:rPr lang="en-US" sz="1200" b="0" i="0" u="none" strike="noStrike" kern="1200" dirty="0" smtClean="0">
                <a:solidFill>
                  <a:schemeClr val="tx1"/>
                </a:solidFill>
                <a:effectLst/>
                <a:latin typeface="+mn-lt"/>
                <a:ea typeface="+mn-ea"/>
                <a:cs typeface="+mn-cs"/>
              </a:rPr>
              <a:t>We currently receive free rec center memberships for a certain number of years, and many departments already pay for students’ memberships in subsequent years</a:t>
            </a:r>
          </a:p>
          <a:p>
            <a:pPr rtl="0"/>
            <a:r>
              <a:rPr lang="en-US" sz="1200" b="0" i="0" u="none" strike="noStrike" kern="1200" dirty="0" smtClean="0">
                <a:solidFill>
                  <a:schemeClr val="tx1"/>
                </a:solidFill>
                <a:effectLst/>
                <a:latin typeface="+mn-lt"/>
                <a:ea typeface="+mn-ea"/>
                <a:cs typeface="+mn-cs"/>
              </a:rPr>
              <a:t>The</a:t>
            </a:r>
            <a:r>
              <a:rPr lang="en-US" sz="1200" b="0" i="0" u="none" strike="noStrike" kern="1200" baseline="0" dirty="0" smtClean="0">
                <a:solidFill>
                  <a:schemeClr val="tx1"/>
                </a:solidFill>
                <a:effectLst/>
                <a:latin typeface="+mn-lt"/>
                <a:ea typeface="+mn-ea"/>
                <a:cs typeface="+mn-cs"/>
              </a:rPr>
              <a:t> only reason some departments do not have free rec memberships is because a few years ago Duke needed to figure out how to afford paying for our health insurance, so they took a survey and asked grad students whether they used their gym memberships. The vast majority said no; most grad students were NOT using the membership provided to them. So, the school decided the best way to pay for our health insurance would be to cancel this membership that most people weren’t using anyway</a:t>
            </a:r>
            <a:endParaRPr lang="en-US" sz="1200" b="0" i="0" u="none" strike="noStrike" kern="1200" dirty="0" smtClean="0">
              <a:solidFill>
                <a:schemeClr val="tx1"/>
              </a:solidFill>
              <a:effectLst/>
              <a:latin typeface="+mn-lt"/>
              <a:ea typeface="+mn-ea"/>
              <a:cs typeface="+mn-cs"/>
            </a:endParaRPr>
          </a:p>
          <a:p>
            <a:endParaRPr lang="en-US" dirty="0" smtClean="0"/>
          </a:p>
          <a:p>
            <a:r>
              <a:rPr lang="en-US" dirty="0" smtClean="0"/>
              <a:t>Images</a:t>
            </a:r>
          </a:p>
          <a:p>
            <a:r>
              <a:rPr lang="en-US" dirty="0" smtClean="0"/>
              <a:t>http://www.geldin.com/wp-content/uploads/2012/03/Health-Insurance.jpg</a:t>
            </a:r>
          </a:p>
          <a:p>
            <a:r>
              <a:rPr lang="en-US" dirty="0" smtClean="0"/>
              <a:t>http://www.delawarefamily.net/images/lawyer.jpg</a:t>
            </a: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7</a:t>
            </a:fld>
            <a:endParaRPr lang="en-US"/>
          </a:p>
        </p:txBody>
      </p:sp>
    </p:spTree>
    <p:extLst>
      <p:ext uri="{BB962C8B-B14F-4D97-AF65-F5344CB8AC3E}">
        <p14:creationId xmlns:p14="http://schemas.microsoft.com/office/powerpoint/2010/main" val="1807182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a:t>
            </a:r>
          </a:p>
          <a:p>
            <a:endParaRPr lang="en-US" dirty="0" smtClean="0"/>
          </a:p>
          <a:p>
            <a:r>
              <a:rPr lang="en-US" dirty="0" smtClean="0"/>
              <a:t>http://www.insperity.com/wp-content/uploads/2015/12/4-reasons-for-high-employee-turnover-large01.png</a:t>
            </a: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9</a:t>
            </a:fld>
            <a:endParaRPr lang="en-US"/>
          </a:p>
        </p:txBody>
      </p:sp>
    </p:spTree>
    <p:extLst>
      <p:ext uri="{BB962C8B-B14F-4D97-AF65-F5344CB8AC3E}">
        <p14:creationId xmlns:p14="http://schemas.microsoft.com/office/powerpoint/2010/main" val="804410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a:t>
            </a:r>
            <a:r>
              <a:rPr lang="en-US" baseline="0" dirty="0" smtClean="0"/>
              <a:t> there is not a lot of literature on the </a:t>
            </a:r>
            <a:r>
              <a:rPr lang="en-US" baseline="0" dirty="0" smtClean="0"/>
              <a:t>economics of </a:t>
            </a:r>
            <a:r>
              <a:rPr lang="en-US" baseline="0" dirty="0" smtClean="0"/>
              <a:t>graduate student unions, because there are not that many graduate student unions </a:t>
            </a:r>
            <a:r>
              <a:rPr lang="en-US" baseline="0" dirty="0" smtClean="0"/>
              <a:t>to begin with </a:t>
            </a:r>
            <a:r>
              <a:rPr lang="en-US" baseline="0" dirty="0" smtClean="0"/>
              <a:t>– only </a:t>
            </a:r>
            <a:r>
              <a:rPr lang="en-US" baseline="0" dirty="0" smtClean="0"/>
              <a:t>38 out of 2,400 </a:t>
            </a:r>
            <a:r>
              <a:rPr lang="en-US" baseline="0" dirty="0" smtClean="0"/>
              <a:t>U.S. universities </a:t>
            </a:r>
            <a:r>
              <a:rPr lang="en-US" baseline="0" dirty="0" smtClean="0"/>
              <a:t>had </a:t>
            </a:r>
            <a:r>
              <a:rPr lang="en-US" baseline="0" dirty="0" smtClean="0"/>
              <a:t>a grad student union (as of 2012).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best economic analysis we were able to find is a Master’s thesis from 2007 and a follow-up working manuscript by Tom Schenk, so we’ll consider the results in that context.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lvl="0"/>
            <a:r>
              <a:rPr lang="en-US" sz="1200" kern="1200" dirty="0" smtClean="0">
                <a:solidFill>
                  <a:schemeClr val="tx1"/>
                </a:solidFill>
                <a:effectLst/>
                <a:latin typeface="+mn-lt"/>
                <a:ea typeface="+mn-ea"/>
                <a:cs typeface="+mn-cs"/>
              </a:rPr>
              <a:t>Study used data from the Chronicle of Higher Education and government data to estimate the economic effects of unionization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Grad student unions are effective at raising stipends, but </a:t>
            </a:r>
          </a:p>
          <a:p>
            <a:pPr lvl="1"/>
            <a:r>
              <a:rPr lang="en-US" sz="1200" kern="1200" dirty="0" smtClean="0">
                <a:solidFill>
                  <a:schemeClr val="tx1"/>
                </a:solidFill>
                <a:effectLst/>
                <a:latin typeface="+mn-lt"/>
                <a:ea typeface="+mn-ea"/>
                <a:cs typeface="+mn-cs"/>
              </a:rPr>
              <a:t>there is no discernible difference in the average stipends for research assistants at union and nonunion universities</a:t>
            </a:r>
          </a:p>
          <a:p>
            <a:pPr lvl="1"/>
            <a:r>
              <a:rPr lang="en-US" sz="1200" kern="1200" dirty="0" smtClean="0">
                <a:solidFill>
                  <a:schemeClr val="tx1"/>
                </a:solidFill>
                <a:effectLst/>
                <a:latin typeface="+mn-lt"/>
                <a:ea typeface="+mn-ea"/>
                <a:cs typeface="+mn-cs"/>
              </a:rPr>
              <a:t>The money to pay these </a:t>
            </a:r>
            <a:r>
              <a:rPr lang="en-US" sz="1200" kern="1200" dirty="0" smtClean="0">
                <a:solidFill>
                  <a:schemeClr val="tx1"/>
                </a:solidFill>
                <a:effectLst/>
                <a:latin typeface="+mn-lt"/>
                <a:ea typeface="+mn-ea"/>
                <a:cs typeface="+mn-cs"/>
              </a:rPr>
              <a:t>slightly increased wages</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has to come from somewhere: higher tuition, higher fees, or fewer grad students</a:t>
            </a:r>
          </a:p>
          <a:p>
            <a:pPr lvl="1"/>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consistent with the observation that  </a:t>
            </a:r>
            <a:r>
              <a:rPr lang="en-US" sz="1200" kern="1200" dirty="0" smtClean="0">
                <a:solidFill>
                  <a:schemeClr val="tx1"/>
                </a:solidFill>
                <a:effectLst/>
                <a:latin typeface="+mn-lt"/>
                <a:ea typeface="+mn-ea"/>
                <a:cs typeface="+mn-cs"/>
              </a:rPr>
              <a:t>unions do NOT raise total compensation (</a:t>
            </a:r>
            <a:r>
              <a:rPr lang="en-US" sz="1200" kern="1200" dirty="0" err="1" smtClean="0">
                <a:solidFill>
                  <a:schemeClr val="tx1"/>
                </a:solidFill>
                <a:effectLst/>
                <a:latin typeface="+mn-lt"/>
                <a:ea typeface="+mn-ea"/>
                <a:cs typeface="+mn-cs"/>
              </a:rPr>
              <a:t>stipends+tuition</a:t>
            </a:r>
            <a:r>
              <a:rPr lang="en-US" sz="1200" kern="1200" dirty="0" smtClean="0">
                <a:solidFill>
                  <a:schemeClr val="tx1"/>
                </a:solidFill>
                <a:effectLst/>
                <a:latin typeface="+mn-lt"/>
                <a:ea typeface="+mn-ea"/>
                <a:cs typeface="+mn-cs"/>
              </a:rPr>
              <a:t> remission) or net compensation (stipends + tuition remission – fees)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Furthermore,</a:t>
            </a:r>
          </a:p>
          <a:p>
            <a:pPr lvl="0"/>
            <a:r>
              <a:rPr lang="en-US" sz="1200" kern="1200" dirty="0" smtClean="0">
                <a:solidFill>
                  <a:schemeClr val="tx1"/>
                </a:solidFill>
                <a:effectLst/>
                <a:latin typeface="+mn-lt"/>
                <a:ea typeface="+mn-ea"/>
                <a:cs typeface="+mn-cs"/>
              </a:rPr>
              <a:t>Unions do not increase the probability of receiving health benefits for the student or for </a:t>
            </a:r>
            <a:r>
              <a:rPr lang="en-US" sz="1200" kern="1200" dirty="0" smtClean="0">
                <a:solidFill>
                  <a:schemeClr val="tx1"/>
                </a:solidFill>
                <a:effectLst/>
                <a:latin typeface="+mn-lt"/>
                <a:ea typeface="+mn-ea"/>
                <a:cs typeface="+mn-cs"/>
              </a:rPr>
              <a:t>their dependents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endParaRPr lang="en-US" dirty="0" smtClean="0"/>
          </a:p>
          <a:p>
            <a:r>
              <a:rPr lang="en-US" sz="1200" kern="1200" dirty="0" smtClean="0">
                <a:solidFill>
                  <a:schemeClr val="tx1"/>
                </a:solidFill>
                <a:effectLst/>
                <a:latin typeface="+mn-lt"/>
                <a:ea typeface="+mn-ea"/>
                <a:cs typeface="+mn-cs"/>
              </a:rPr>
              <a:t>The Effects of Graduate-student Unionization on Stipends. Tom </a:t>
            </a:r>
            <a:r>
              <a:rPr lang="en-US" sz="1200" kern="1200" dirty="0" err="1" smtClean="0">
                <a:solidFill>
                  <a:schemeClr val="tx1"/>
                </a:solidFill>
                <a:effectLst/>
                <a:latin typeface="+mn-lt"/>
                <a:ea typeface="+mn-ea"/>
                <a:cs typeface="+mn-cs"/>
              </a:rPr>
              <a:t>Schenck</a:t>
            </a:r>
            <a:r>
              <a:rPr lang="en-US" sz="1200" kern="1200" dirty="0" smtClean="0">
                <a:solidFill>
                  <a:schemeClr val="tx1"/>
                </a:solidFill>
                <a:effectLst/>
                <a:latin typeface="+mn-lt"/>
                <a:ea typeface="+mn-ea"/>
                <a:cs typeface="+mn-cs"/>
              </a:rPr>
              <a:t>. Iowa State University Office of Community College Research and Policy. May 1, 2012. </a:t>
            </a:r>
            <a:r>
              <a:rPr lang="en-US" sz="1200" u="sng" kern="1200" dirty="0" smtClean="0">
                <a:solidFill>
                  <a:schemeClr val="tx1"/>
                </a:solidFill>
                <a:effectLst/>
                <a:latin typeface="+mn-lt"/>
                <a:ea typeface="+mn-ea"/>
                <a:cs typeface="+mn-cs"/>
                <a:hlinkClick r:id="rId3"/>
              </a:rPr>
              <a:t>http://tomschenkjr.net/wordpress/wp-content/uploads/2009/07/egsus-rhe.pdf</a:t>
            </a:r>
            <a:r>
              <a:rPr lang="en-US" sz="1200" kern="1200" dirty="0" smtClean="0">
                <a:solidFill>
                  <a:schemeClr val="tx1"/>
                </a:solidFill>
                <a:effectLst/>
                <a:latin typeface="+mn-lt"/>
                <a:ea typeface="+mn-ea"/>
                <a:cs typeface="+mn-cs"/>
              </a:rPr>
              <a:t> THIS IS A WORKING PAPER – UNPUBLISHED </a:t>
            </a:r>
          </a:p>
          <a:p>
            <a:pPr lvl="0"/>
            <a:r>
              <a:rPr lang="en-US" sz="1200" kern="1200" dirty="0" smtClean="0">
                <a:solidFill>
                  <a:schemeClr val="tx1"/>
                </a:solidFill>
                <a:effectLst/>
                <a:latin typeface="+mn-lt"/>
                <a:ea typeface="+mn-ea"/>
                <a:cs typeface="+mn-cs"/>
              </a:rPr>
              <a:t>38 universities had a union in 2012</a:t>
            </a:r>
          </a:p>
          <a:p>
            <a:pPr lvl="1"/>
            <a:r>
              <a:rPr lang="en-US" sz="1200" kern="1200" dirty="0" smtClean="0">
                <a:solidFill>
                  <a:schemeClr val="tx1"/>
                </a:solidFill>
                <a:effectLst/>
                <a:latin typeface="+mn-lt"/>
                <a:ea typeface="+mn-ea"/>
                <a:cs typeface="+mn-cs"/>
              </a:rPr>
              <a:t>Note that there are 2,474 public or private four-year institutions in the united states, (</a:t>
            </a:r>
            <a:r>
              <a:rPr lang="en-US" sz="1200" u="sng" kern="1200" dirty="0" smtClean="0">
                <a:solidFill>
                  <a:schemeClr val="tx1"/>
                </a:solidFill>
                <a:effectLst/>
                <a:latin typeface="+mn-lt"/>
                <a:ea typeface="+mn-ea"/>
                <a:cs typeface="+mn-cs"/>
                <a:hlinkClick r:id="rId4"/>
              </a:rPr>
              <a:t>http://www.infoplease.com/ipa/A0908742.html</a:t>
            </a:r>
            <a:r>
              <a:rPr lang="en-US" sz="1200" kern="1200" dirty="0" smtClean="0">
                <a:solidFill>
                  <a:schemeClr val="tx1"/>
                </a:solidFill>
                <a:effectLst/>
                <a:latin typeface="+mn-lt"/>
                <a:ea typeface="+mn-ea"/>
                <a:cs typeface="+mn-cs"/>
              </a:rPr>
              <a:t>) so only 1.5% of universities were unionized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Grad student unions are effective at raising stipends, but ineffective at lowering fees, providing health-care coverage, and lowering intra-university wage variance</a:t>
            </a:r>
          </a:p>
          <a:p>
            <a:pPr lvl="1"/>
            <a:r>
              <a:rPr lang="en-US" sz="1200" kern="1200" dirty="0" smtClean="0">
                <a:solidFill>
                  <a:schemeClr val="tx1"/>
                </a:solidFill>
                <a:effectLst/>
                <a:latin typeface="+mn-lt"/>
                <a:ea typeface="+mn-ea"/>
                <a:cs typeface="+mn-cs"/>
              </a:rPr>
              <a:t>Furthermore, wage increases occur by moving money from other aspects of university operations: this means that increased stipends may come at the expense of fewer graduate students, rerouted department funds, or other sources in the operating budget</a:t>
            </a:r>
          </a:p>
          <a:p>
            <a:pPr lvl="1"/>
            <a:r>
              <a:rPr lang="en-US" sz="1200" b="1" kern="1200" dirty="0" smtClean="0">
                <a:solidFill>
                  <a:schemeClr val="tx1"/>
                </a:solidFill>
                <a:effectLst/>
                <a:latin typeface="+mn-lt"/>
                <a:ea typeface="+mn-ea"/>
                <a:cs typeface="+mn-cs"/>
              </a:rPr>
              <a:t>The findings do not rule out the possibility that unionized workers pay higher tuition or more fees than their counterparts: THUS the data suggest that universities may be able to recoup the cost of paying higher stipends by generating higher revenues through mandatory fees for graduate students or more tuition</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little evidence that unions reduce the wage inequality between departments within the same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more information, see Schenk, Tom Jr., “The effects of graduate-student unionization” (2007). </a:t>
            </a:r>
            <a:r>
              <a:rPr lang="en-US" i="1" dirty="0" smtClean="0"/>
              <a:t>Retrospective Theses and Dissertations. </a:t>
            </a:r>
            <a:r>
              <a:rPr lang="en-US" dirty="0" smtClean="0"/>
              <a:t>Paper 14882.</a:t>
            </a:r>
            <a:r>
              <a:rPr lang="en-US" sz="1200" u="sng" kern="1200" dirty="0" smtClean="0">
                <a:solidFill>
                  <a:schemeClr val="tx1"/>
                </a:solidFill>
                <a:effectLst/>
                <a:latin typeface="+mn-lt"/>
                <a:ea typeface="+mn-ea"/>
                <a:cs typeface="+mn-cs"/>
                <a:hlinkClick r:id="rId5"/>
              </a:rPr>
              <a:t> http://lib.dr.iastate.edu/cgi/viewcontent.cgi?article=15881&amp;context=rtd</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10</a:t>
            </a:fld>
            <a:endParaRPr lang="en-US"/>
          </a:p>
        </p:txBody>
      </p:sp>
    </p:spTree>
    <p:extLst>
      <p:ext uri="{BB962C8B-B14F-4D97-AF65-F5344CB8AC3E}">
        <p14:creationId xmlns:p14="http://schemas.microsoft.com/office/powerpoint/2010/main" val="1194810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Currently, policy changes and grievances are approached at the relevant level. </a:t>
            </a:r>
          </a:p>
          <a:p>
            <a:pPr lvl="0"/>
            <a:r>
              <a:rPr lang="en-US" sz="1200" kern="1200" dirty="0" smtClean="0">
                <a:solidFill>
                  <a:schemeClr val="tx1"/>
                </a:solidFill>
                <a:effectLst/>
                <a:latin typeface="+mn-lt"/>
                <a:ea typeface="+mn-ea"/>
                <a:cs typeface="+mn-cs"/>
              </a:rPr>
              <a:t>We do not believe unionization will improve the grievance procedures at Duke</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multiple union contracts, </a:t>
            </a:r>
            <a:r>
              <a:rPr lang="en-US" sz="1200" kern="1200" dirty="0" smtClean="0">
                <a:solidFill>
                  <a:schemeClr val="tx1"/>
                </a:solidFill>
                <a:effectLst/>
                <a:latin typeface="+mn-lt"/>
                <a:ea typeface="+mn-ea"/>
                <a:cs typeface="+mn-cs"/>
              </a:rPr>
              <a:t>for example NYU’s, there </a:t>
            </a:r>
            <a:r>
              <a:rPr lang="en-US" sz="1200" kern="1200" dirty="0" smtClean="0">
                <a:solidFill>
                  <a:schemeClr val="tx1"/>
                </a:solidFill>
                <a:effectLst/>
                <a:latin typeface="+mn-lt"/>
                <a:ea typeface="+mn-ea"/>
                <a:cs typeface="+mn-cs"/>
              </a:rPr>
              <a:t>is only one line about sexual harassment: “The University’s Sexual Harassment Policy will be prominently posted.” That’s it.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was unable to find any evidence that unionized schools have a lower rate of sexual or racial harassment,</a:t>
            </a:r>
            <a:r>
              <a:rPr lang="en-US" sz="1200" kern="1200" baseline="0" dirty="0" smtClean="0">
                <a:solidFill>
                  <a:schemeClr val="tx1"/>
                </a:solidFill>
                <a:effectLst/>
                <a:latin typeface="+mn-lt"/>
                <a:ea typeface="+mn-ea"/>
                <a:cs typeface="+mn-cs"/>
              </a:rPr>
              <a:t> and I was unable to find any evidence that they deal with it more effectively.</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Of important note, if harassment charges are filed against another student or faculty who are members of the union, </a:t>
            </a:r>
            <a:r>
              <a:rPr lang="en-US" sz="1200" b="1" u="sng" kern="1200" dirty="0" smtClean="0">
                <a:solidFill>
                  <a:schemeClr val="tx1"/>
                </a:solidFill>
                <a:effectLst/>
                <a:latin typeface="+mn-lt"/>
                <a:ea typeface="+mn-ea"/>
                <a:cs typeface="+mn-cs"/>
              </a:rPr>
              <a:t>the union will be required to represent both the perpetrator and the victim,</a:t>
            </a:r>
            <a:r>
              <a:rPr lang="en-US" sz="1200" kern="1200" dirty="0" smtClean="0">
                <a:solidFill>
                  <a:schemeClr val="tx1"/>
                </a:solidFill>
                <a:effectLst/>
                <a:latin typeface="+mn-lt"/>
                <a:ea typeface="+mn-ea"/>
                <a:cs typeface="+mn-cs"/>
              </a:rPr>
              <a:t> which is significant conflict of interest in settling harassment cases.</a:t>
            </a:r>
          </a:p>
          <a:p>
            <a:pPr lvl="0"/>
            <a:r>
              <a:rPr lang="en-US" sz="1200" kern="1200" dirty="0" smtClean="0">
                <a:solidFill>
                  <a:schemeClr val="tx1"/>
                </a:solidFill>
                <a:effectLst/>
                <a:latin typeface="+mn-lt"/>
                <a:ea typeface="+mn-ea"/>
                <a:cs typeface="+mn-cs"/>
              </a:rPr>
              <a:t>Unions themselves can also be perpetrators of harassment. SEIU has over 146 cases filed against them for harassment, as well as 169 cases filed against them for threatening statements (</a:t>
            </a:r>
            <a:r>
              <a:rPr lang="en-US" sz="1200" kern="1200" dirty="0" smtClean="0">
                <a:solidFill>
                  <a:schemeClr val="tx1"/>
                </a:solidFill>
                <a:effectLst/>
                <a:latin typeface="+mn-lt"/>
                <a:ea typeface="+mn-ea"/>
                <a:cs typeface="+mn-cs"/>
                <a:hlinkClick r:id="rId3"/>
              </a:rPr>
              <a:t>https://www.unionfacts.com/union/Service_Employees#ulp-tab</a:t>
            </a:r>
            <a:r>
              <a:rPr lang="en-US" sz="1200" kern="1200" dirty="0" smtClean="0">
                <a:solidFill>
                  <a:schemeClr val="tx1"/>
                </a:solidFill>
                <a:effectLst/>
                <a:latin typeface="+mn-lt"/>
                <a:ea typeface="+mn-ea"/>
                <a:cs typeface="+mn-cs"/>
              </a:rPr>
              <a:t> ), which will be discussed</a:t>
            </a:r>
            <a:r>
              <a:rPr lang="en-US" sz="1200" kern="1200" baseline="0" dirty="0" smtClean="0">
                <a:solidFill>
                  <a:schemeClr val="tx1"/>
                </a:solidFill>
                <a:effectLst/>
                <a:latin typeface="+mn-lt"/>
                <a:ea typeface="+mn-ea"/>
                <a:cs typeface="+mn-cs"/>
              </a:rPr>
              <a:t> more later</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Union </a:t>
            </a:r>
            <a:r>
              <a:rPr lang="en-US" sz="1200" kern="1200" dirty="0" smtClean="0">
                <a:solidFill>
                  <a:schemeClr val="tx1"/>
                </a:solidFill>
                <a:effectLst/>
                <a:latin typeface="+mn-lt"/>
                <a:ea typeface="+mn-ea"/>
                <a:cs typeface="+mn-cs"/>
              </a:rPr>
              <a:t>contracts typically require that grievances be filed </a:t>
            </a:r>
            <a:r>
              <a:rPr lang="en-US" sz="1200" i="1" kern="1200" dirty="0" smtClean="0">
                <a:solidFill>
                  <a:schemeClr val="tx1"/>
                </a:solidFill>
                <a:effectLst/>
                <a:latin typeface="+mn-lt"/>
                <a:ea typeface="+mn-ea"/>
                <a:cs typeface="+mn-cs"/>
              </a:rPr>
              <a:t>directly</a:t>
            </a:r>
            <a:r>
              <a:rPr lang="en-US" sz="1200" kern="1200" dirty="0" smtClean="0">
                <a:solidFill>
                  <a:schemeClr val="tx1"/>
                </a:solidFill>
                <a:effectLst/>
                <a:latin typeface="+mn-lt"/>
                <a:ea typeface="+mn-ea"/>
                <a:cs typeface="+mn-cs"/>
              </a:rPr>
              <a:t> with the union; the process is often so difficult some report not filing </a:t>
            </a:r>
            <a:r>
              <a:rPr lang="en-US" sz="1200" kern="1200" dirty="0" smtClean="0">
                <a:solidFill>
                  <a:schemeClr val="tx1"/>
                </a:solidFill>
                <a:effectLst/>
                <a:latin typeface="+mn-lt"/>
                <a:ea typeface="+mn-ea"/>
                <a:cs typeface="+mn-cs"/>
              </a:rPr>
              <a:t>grievances at all. Additionally, failing </a:t>
            </a:r>
            <a:r>
              <a:rPr lang="en-US" sz="1200" kern="1200" dirty="0" smtClean="0">
                <a:solidFill>
                  <a:schemeClr val="tx1"/>
                </a:solidFill>
                <a:effectLst/>
                <a:latin typeface="+mn-lt"/>
                <a:ea typeface="+mn-ea"/>
                <a:cs typeface="+mn-cs"/>
              </a:rPr>
              <a:t>to follow their specified timeline can, quote,  “render the grievance ineligible for further processing”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Overall, </a:t>
            </a:r>
            <a:r>
              <a:rPr lang="en-US" sz="1200" kern="120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union is likely to cause more problems with </a:t>
            </a:r>
            <a:r>
              <a:rPr lang="en-US" sz="1200" kern="1200" dirty="0" smtClean="0">
                <a:solidFill>
                  <a:schemeClr val="tx1"/>
                </a:solidFill>
                <a:effectLst/>
                <a:latin typeface="+mn-lt"/>
                <a:ea typeface="+mn-ea"/>
                <a:cs typeface="+mn-cs"/>
              </a:rPr>
              <a:t>harassment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than </a:t>
            </a:r>
            <a:r>
              <a:rPr lang="en-US" sz="1200" kern="1200" dirty="0" smtClean="0">
                <a:solidFill>
                  <a:schemeClr val="tx1"/>
                </a:solidFill>
                <a:effectLst/>
                <a:latin typeface="+mn-lt"/>
                <a:ea typeface="+mn-ea"/>
                <a:cs typeface="+mn-cs"/>
              </a:rPr>
              <a:t>it solves.</a:t>
            </a:r>
          </a:p>
          <a:p>
            <a:endParaRPr lang="en-US" sz="1200" kern="1200" dirty="0" smtClean="0">
              <a:solidFill>
                <a:schemeClr val="tx1"/>
              </a:solidFill>
              <a:effectLst/>
              <a:latin typeface="+mn-lt"/>
              <a:ea typeface="+mn-ea"/>
              <a:cs typeface="+mn-cs"/>
            </a:endParaRPr>
          </a:p>
          <a:p>
            <a:r>
              <a:rPr lang="en-US" sz="1200" b="0" i="0" u="sng" kern="1200" dirty="0" smtClean="0">
                <a:solidFill>
                  <a:schemeClr val="tx1"/>
                </a:solidFill>
                <a:effectLst/>
                <a:latin typeface="+mn-lt"/>
                <a:ea typeface="+mn-ea"/>
                <a:cs typeface="+mn-cs"/>
              </a:rPr>
              <a:t>Additional References:</a:t>
            </a:r>
          </a:p>
          <a:p>
            <a:r>
              <a:rPr lang="en-US" sz="1200" kern="1200" dirty="0" smtClean="0">
                <a:solidFill>
                  <a:schemeClr val="tx1"/>
                </a:solidFill>
                <a:effectLst/>
                <a:latin typeface="+mn-lt"/>
                <a:ea typeface="+mn-ea"/>
                <a:cs typeface="+mn-cs"/>
              </a:rPr>
              <a:t>(please also see selected references for question 3)</a:t>
            </a:r>
          </a:p>
          <a:p>
            <a:r>
              <a:rPr lang="en-US" sz="1200" kern="1200" dirty="0" smtClean="0">
                <a:solidFill>
                  <a:schemeClr val="tx1"/>
                </a:solidFill>
                <a:effectLst/>
                <a:latin typeface="+mn-lt"/>
                <a:ea typeface="+mn-ea"/>
                <a:cs typeface="+mn-cs"/>
              </a:rPr>
              <a:t>Duke graduate student stipend increases: </a:t>
            </a:r>
            <a:r>
              <a:rPr lang="en-US" sz="1200" kern="1200" dirty="0" smtClean="0">
                <a:solidFill>
                  <a:schemeClr val="tx1"/>
                </a:solidFill>
                <a:effectLst/>
                <a:latin typeface="+mn-lt"/>
                <a:ea typeface="+mn-ea"/>
                <a:cs typeface="+mn-cs"/>
                <a:hlinkClick r:id="rId4"/>
              </a:rPr>
              <a:t>https://gradschool.duke.edu/sites/default/files/documents/tuition_fees_stipend_schedule_academic_year_2016-17.pdf</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hlinkClick r:id="rId5"/>
              </a:rPr>
              <a:t>https://gradschool.duke.edu/sites/default/files/documents/tuition_fees_stipend_schedule_academic_year_2014-15.pdf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6"/>
              </a:rPr>
              <a:t>http://www.wendychao.com/science/stipends/2009-10.html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NYU constitution, page 21: “The University’s sexual harassment policy will be prominently posted.” </a:t>
            </a:r>
            <a:r>
              <a:rPr lang="en-US" sz="1200" kern="1200" dirty="0" smtClean="0">
                <a:solidFill>
                  <a:schemeClr val="tx1"/>
                </a:solidFill>
                <a:effectLst/>
                <a:latin typeface="+mn-lt"/>
                <a:ea typeface="+mn-ea"/>
                <a:cs typeface="+mn-cs"/>
                <a:hlinkClick r:id="rId7"/>
              </a:rPr>
              <a:t>http://www.2110uaw.org/cbas/NYU_CBA_2015_2020.pdf</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example of “The University’s sexual harassment policy will be prominently posted” for a different NYU-related union: </a:t>
            </a:r>
            <a:r>
              <a:rPr lang="en-US" sz="1200" kern="1200" dirty="0" smtClean="0">
                <a:solidFill>
                  <a:schemeClr val="tx1"/>
                </a:solidFill>
                <a:effectLst/>
                <a:latin typeface="+mn-lt"/>
                <a:ea typeface="+mn-ea"/>
                <a:cs typeface="+mn-cs"/>
                <a:hlinkClick r:id="rId8"/>
              </a:rPr>
              <a:t>http://www.makingabetternyu.org/gsocuaw/wp-content/uploads/GSOCNYU_2015contract_searchable.pdf</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UAW contract example shows how inflexible the grievance procedure can become, e.g. with statements such as “Failure to comply with the time limits set forth herein shall render the grievance ineligible for further processing” </a:t>
            </a:r>
            <a:r>
              <a:rPr lang="en-US" sz="1200" kern="1200" dirty="0" smtClean="0">
                <a:solidFill>
                  <a:schemeClr val="tx1"/>
                </a:solidFill>
                <a:effectLst/>
                <a:latin typeface="+mn-lt"/>
                <a:ea typeface="+mn-ea"/>
                <a:cs typeface="+mn-cs"/>
                <a:hlinkClick r:id="rId9"/>
              </a:rPr>
              <a:t>http://www.uaw2865.org/resources/current-uaw-contract/#article12</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dirty="0" smtClean="0"/>
              <a:t>Images</a:t>
            </a:r>
          </a:p>
          <a:p>
            <a:r>
              <a:rPr lang="en-US" dirty="0" smtClean="0"/>
              <a:t>http://combiboilersleeds.com/image.php?pic=/images/problem/problem-7.jpg</a:t>
            </a:r>
            <a:endParaRPr lang="en-US" dirty="0"/>
          </a:p>
        </p:txBody>
      </p:sp>
      <p:sp>
        <p:nvSpPr>
          <p:cNvPr id="4" name="Slide Number Placeholder 3"/>
          <p:cNvSpPr>
            <a:spLocks noGrp="1"/>
          </p:cNvSpPr>
          <p:nvPr>
            <p:ph type="sldNum" sz="quarter" idx="10"/>
          </p:nvPr>
        </p:nvSpPr>
        <p:spPr/>
        <p:txBody>
          <a:bodyPr/>
          <a:lstStyle/>
          <a:p>
            <a:fld id="{EA3DA155-548C-442B-A0A9-564DE8C3EFD9}" type="slidenum">
              <a:rPr lang="en-US" smtClean="0"/>
              <a:t>11</a:t>
            </a:fld>
            <a:endParaRPr lang="en-US"/>
          </a:p>
        </p:txBody>
      </p:sp>
    </p:spTree>
    <p:extLst>
      <p:ext uri="{BB962C8B-B14F-4D97-AF65-F5344CB8AC3E}">
        <p14:creationId xmlns:p14="http://schemas.microsoft.com/office/powerpoint/2010/main" val="20709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18D158C-7EF7-4BAA-AABD-7A0167802B7F}" type="datetimeFigureOut">
              <a:rPr lang="en-US" smtClean="0"/>
              <a:t>1/23/2017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7D59F95-6379-47F5-8437-7274471AAC2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8D158C-7EF7-4BAA-AABD-7A0167802B7F}"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59F95-6379-47F5-8437-7274471AAC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8D158C-7EF7-4BAA-AABD-7A0167802B7F}"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59F95-6379-47F5-8437-7274471AAC2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18D158C-7EF7-4BAA-AABD-7A0167802B7F}" type="datetimeFigureOut">
              <a:rPr lang="en-US" smtClean="0"/>
              <a:t>1/23/2017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7D59F95-6379-47F5-8437-7274471AAC24}"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18D158C-7EF7-4BAA-AABD-7A0167802B7F}"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59F95-6379-47F5-8437-7274471AAC24}"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8D158C-7EF7-4BAA-AABD-7A0167802B7F}" type="datetimeFigureOut">
              <a:rPr lang="en-US" smtClean="0"/>
              <a:t>1/23/2017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7D59F95-6379-47F5-8437-7274471AAC2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18D158C-7EF7-4BAA-AABD-7A0167802B7F}"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59F95-6379-47F5-8437-7274471AAC24}"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18D158C-7EF7-4BAA-AABD-7A0167802B7F}"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59F95-6379-47F5-8437-7274471AAC24}"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8D158C-7EF7-4BAA-AABD-7A0167802B7F}"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59F95-6379-47F5-8437-7274471AAC2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D158C-7EF7-4BAA-AABD-7A0167802B7F}"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59F95-6379-47F5-8437-7274471AAC2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8D158C-7EF7-4BAA-AABD-7A0167802B7F}"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59F95-6379-47F5-8437-7274471AAC24}"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8D158C-7EF7-4BAA-AABD-7A0167802B7F}"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59F95-6379-47F5-8437-7274471AAC2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8D158C-7EF7-4BAA-AABD-7A0167802B7F}" type="datetimeFigureOut">
              <a:rPr lang="en-US" smtClean="0"/>
              <a:t>1/23/2017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7D59F95-6379-47F5-8437-7274471AAC24}"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8D158C-7EF7-4BAA-AABD-7A0167802B7F}"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59F95-6379-47F5-8437-7274471AAC2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8D158C-7EF7-4BAA-AABD-7A0167802B7F}"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59F95-6379-47F5-8437-7274471AAC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8D158C-7EF7-4BAA-AABD-7A0167802B7F}"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59F95-6379-47F5-8437-7274471AAC2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8D158C-7EF7-4BAA-AABD-7A0167802B7F}"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59F95-6379-47F5-8437-7274471AAC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18D158C-7EF7-4BAA-AABD-7A0167802B7F}"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59F95-6379-47F5-8437-7274471AAC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8D158C-7EF7-4BAA-AABD-7A0167802B7F}"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59F95-6379-47F5-8437-7274471AAC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D158C-7EF7-4BAA-AABD-7A0167802B7F}"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59F95-6379-47F5-8437-7274471AAC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8D158C-7EF7-4BAA-AABD-7A0167802B7F}"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59F95-6379-47F5-8437-7274471AAC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8D158C-7EF7-4BAA-AABD-7A0167802B7F}"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7D59F95-6379-47F5-8437-7274471AAC2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18D158C-7EF7-4BAA-AABD-7A0167802B7F}" type="datetimeFigureOut">
              <a:rPr lang="en-US" smtClean="0"/>
              <a:t>1/23/2017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7D59F95-6379-47F5-8437-7274471AAC2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18D158C-7EF7-4BAA-AABD-7A0167802B7F}" type="datetimeFigureOut">
              <a:rPr lang="en-US" smtClean="0"/>
              <a:t>1/23/2017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7D59F95-6379-47F5-8437-7274471AAC2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tmp"/></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www.independent-thinkers.weebly.com/"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38.gif"/><Relationship Id="rId5" Type="http://schemas.openxmlformats.org/officeDocument/2006/relationships/image" Target="../media/image4.jpg"/><Relationship Id="rId4" Type="http://schemas.openxmlformats.org/officeDocument/2006/relationships/hyperlink" Target="http://www.notmyunion.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ork.duke.edu/"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1295400"/>
            <a:ext cx="3124200" cy="1828800"/>
          </a:xfrm>
        </p:spPr>
        <p:txBody>
          <a:bodyPr/>
          <a:lstStyle/>
          <a:p>
            <a:pPr algn="ctr"/>
            <a:r>
              <a:rPr lang="en-US" dirty="0" smtClean="0">
                <a:solidFill>
                  <a:schemeClr val="tx1">
                    <a:lumMod val="95000"/>
                  </a:schemeClr>
                </a:solidFill>
                <a:latin typeface="+mn-lt"/>
              </a:rPr>
              <a:t>Why </a:t>
            </a:r>
            <a:br>
              <a:rPr lang="en-US" dirty="0" smtClean="0">
                <a:solidFill>
                  <a:schemeClr val="tx1">
                    <a:lumMod val="95000"/>
                  </a:schemeClr>
                </a:solidFill>
                <a:latin typeface="+mn-lt"/>
              </a:rPr>
            </a:br>
            <a:r>
              <a:rPr lang="en-US" dirty="0" smtClean="0">
                <a:solidFill>
                  <a:schemeClr val="tx1">
                    <a:lumMod val="95000"/>
                  </a:schemeClr>
                </a:solidFill>
                <a:latin typeface="+mn-lt"/>
              </a:rPr>
              <a:t>vote no?</a:t>
            </a:r>
            <a:endParaRPr lang="en-US" dirty="0">
              <a:solidFill>
                <a:schemeClr val="tx1">
                  <a:lumMod val="95000"/>
                </a:schemeClr>
              </a:solidFill>
              <a:latin typeface="+mn-lt"/>
            </a:endParaRPr>
          </a:p>
        </p:txBody>
      </p:sp>
      <p:sp>
        <p:nvSpPr>
          <p:cNvPr id="3" name="Subtitle 2"/>
          <p:cNvSpPr>
            <a:spLocks noGrp="1"/>
          </p:cNvSpPr>
          <p:nvPr>
            <p:ph type="subTitle" idx="1"/>
          </p:nvPr>
        </p:nvSpPr>
        <p:spPr>
          <a:xfrm>
            <a:off x="4870704" y="3048000"/>
            <a:ext cx="3358896" cy="1752600"/>
          </a:xfrm>
        </p:spPr>
        <p:txBody>
          <a:bodyPr/>
          <a:lstStyle/>
          <a:p>
            <a:pPr algn="ctr"/>
            <a:r>
              <a:rPr lang="en-US" dirty="0"/>
              <a:t>a</a:t>
            </a:r>
            <a:r>
              <a:rPr lang="en-US" dirty="0" smtClean="0"/>
              <a:t> presentation by the Independent Thinkers Collective</a:t>
            </a:r>
            <a:endParaRPr lang="en-US" dirty="0"/>
          </a:p>
        </p:txBody>
      </p:sp>
    </p:spTree>
    <p:extLst>
      <p:ext uri="{BB962C8B-B14F-4D97-AF65-F5344CB8AC3E}">
        <p14:creationId xmlns:p14="http://schemas.microsoft.com/office/powerpoint/2010/main" val="3442909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772400" cy="1143000"/>
          </a:xfrm>
        </p:spPr>
        <p:txBody>
          <a:bodyPr>
            <a:noAutofit/>
          </a:bodyPr>
          <a:lstStyle/>
          <a:p>
            <a:r>
              <a:rPr lang="en-US" sz="4800" dirty="0" smtClean="0">
                <a:solidFill>
                  <a:srgbClr val="1C05C9"/>
                </a:solidFill>
              </a:rPr>
              <a:t>Union: NOT effective at increasing compensation </a:t>
            </a:r>
            <a:endParaRPr lang="en-US" sz="4800" dirty="0">
              <a:solidFill>
                <a:srgbClr val="1C05C9"/>
              </a:solidFill>
            </a:endParaRPr>
          </a:p>
        </p:txBody>
      </p:sp>
      <p:sp>
        <p:nvSpPr>
          <p:cNvPr id="3" name="Content Placeholder 2"/>
          <p:cNvSpPr>
            <a:spLocks noGrp="1"/>
          </p:cNvSpPr>
          <p:nvPr>
            <p:ph sz="quarter" idx="1"/>
          </p:nvPr>
        </p:nvSpPr>
        <p:spPr>
          <a:xfrm>
            <a:off x="914400" y="1676400"/>
            <a:ext cx="7772400" cy="4572000"/>
          </a:xfrm>
        </p:spPr>
        <p:txBody>
          <a:bodyPr>
            <a:normAutofit/>
          </a:bodyPr>
          <a:lstStyle/>
          <a:p>
            <a:pPr fontAlgn="base"/>
            <a:r>
              <a:rPr lang="en-US" dirty="0" smtClean="0"/>
              <a:t>Only 1.5% of U.S. universities have a union at all</a:t>
            </a:r>
          </a:p>
          <a:p>
            <a:pPr fontAlgn="base"/>
            <a:r>
              <a:rPr lang="en-US" dirty="0" smtClean="0"/>
              <a:t>Grad student unions can raise stipends, HOWEVER</a:t>
            </a:r>
          </a:p>
          <a:p>
            <a:pPr lvl="1" fontAlgn="base"/>
            <a:r>
              <a:rPr lang="en-US" dirty="0" smtClean="0"/>
              <a:t>No difference in stipend between RAs at union and non-union schools</a:t>
            </a:r>
          </a:p>
          <a:p>
            <a:pPr lvl="1" fontAlgn="base"/>
            <a:r>
              <a:rPr lang="en-US" dirty="0" smtClean="0"/>
              <a:t>The money to pay these wages has to come from somewhere: higher tuition, higher fees, fewer grad students</a:t>
            </a:r>
          </a:p>
          <a:p>
            <a:pPr lvl="1" fontAlgn="base"/>
            <a:r>
              <a:rPr lang="en-US" b="1" dirty="0" smtClean="0">
                <a:solidFill>
                  <a:srgbClr val="FF0000"/>
                </a:solidFill>
              </a:rPr>
              <a:t>Unions do NOT raise total compensation (stipends + tuition remission) or net compensation (stipends + tuition remission – fees)</a:t>
            </a:r>
          </a:p>
          <a:p>
            <a:pPr fontAlgn="base"/>
            <a:r>
              <a:rPr lang="en-US" dirty="0" smtClean="0"/>
              <a:t>Unions do NOT increase probability of health benefits</a:t>
            </a:r>
          </a:p>
        </p:txBody>
      </p:sp>
      <p:pic>
        <p:nvPicPr>
          <p:cNvPr id="7170" name="Picture 2" descr="Image result for graph going dow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446690"/>
            <a:ext cx="120015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09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combiboilersleeds.com/images/problem/problem-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219200"/>
            <a:ext cx="1473730" cy="11064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1189038"/>
            <a:ext cx="7772400" cy="1143000"/>
          </a:xfrm>
        </p:spPr>
        <p:txBody>
          <a:bodyPr>
            <a:noAutofit/>
          </a:bodyPr>
          <a:lstStyle/>
          <a:p>
            <a:r>
              <a:rPr lang="en-US" sz="4800" dirty="0" smtClean="0">
                <a:solidFill>
                  <a:srgbClr val="1C05C9"/>
                </a:solidFill>
              </a:rPr>
              <a:t>Union: NOT effective at addressing </a:t>
            </a:r>
            <a:r>
              <a:rPr lang="en-US" sz="4800" dirty="0" smtClean="0">
                <a:solidFill>
                  <a:srgbClr val="1C05C9"/>
                </a:solidFill>
              </a:rPr>
              <a:t>race and gender harassment</a:t>
            </a:r>
            <a:endParaRPr lang="en-US" sz="4800" dirty="0">
              <a:solidFill>
                <a:srgbClr val="1C05C9"/>
              </a:solidFill>
            </a:endParaRPr>
          </a:p>
        </p:txBody>
      </p:sp>
      <p:sp>
        <p:nvSpPr>
          <p:cNvPr id="3" name="Content Placeholder 2"/>
          <p:cNvSpPr>
            <a:spLocks noGrp="1"/>
          </p:cNvSpPr>
          <p:nvPr>
            <p:ph sz="quarter" idx="1"/>
          </p:nvPr>
        </p:nvSpPr>
        <p:spPr>
          <a:xfrm>
            <a:off x="609600" y="2362200"/>
            <a:ext cx="7772400" cy="4572000"/>
          </a:xfrm>
        </p:spPr>
        <p:txBody>
          <a:bodyPr>
            <a:normAutofit/>
          </a:bodyPr>
          <a:lstStyle/>
          <a:p>
            <a:r>
              <a:rPr lang="en-US" dirty="0" smtClean="0"/>
              <a:t>Current pro-union movement </a:t>
            </a:r>
            <a:r>
              <a:rPr lang="en-US" dirty="0" smtClean="0"/>
              <a:t>has claimed that a union will decrease race &amp; gender harassment on campus</a:t>
            </a:r>
            <a:endParaRPr lang="en-US" dirty="0" smtClean="0"/>
          </a:p>
          <a:p>
            <a:r>
              <a:rPr lang="en-US" dirty="0" smtClean="0"/>
              <a:t>A union will NOT decrease harassment-related issues and may make matters worse</a:t>
            </a:r>
          </a:p>
          <a:p>
            <a:pPr lvl="1"/>
            <a:r>
              <a:rPr lang="en-US" dirty="0" smtClean="0"/>
              <a:t>E.g. NYU only one line in contract: “prominently posted”</a:t>
            </a:r>
          </a:p>
          <a:p>
            <a:pPr lvl="1"/>
            <a:r>
              <a:rPr lang="en-US" dirty="0" smtClean="0"/>
              <a:t>Union must represent both perpetrator and victim</a:t>
            </a:r>
          </a:p>
          <a:p>
            <a:pPr lvl="1"/>
            <a:r>
              <a:rPr lang="en-US" dirty="0" smtClean="0"/>
              <a:t>A union can be the perpetrator of harassment</a:t>
            </a:r>
          </a:p>
          <a:p>
            <a:pPr lvl="1"/>
            <a:r>
              <a:rPr lang="en-US" dirty="0" smtClean="0"/>
              <a:t>Union contracts can mandate complicated grievance procedures that discourage victims from filing at all</a:t>
            </a:r>
            <a:endParaRPr lang="en-US" dirty="0"/>
          </a:p>
        </p:txBody>
      </p:sp>
    </p:spTree>
    <p:extLst>
      <p:ext uri="{BB962C8B-B14F-4D97-AF65-F5344CB8AC3E}">
        <p14:creationId xmlns:p14="http://schemas.microsoft.com/office/powerpoint/2010/main" val="2543084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noAutofit/>
          </a:bodyPr>
          <a:lstStyle/>
          <a:p>
            <a:r>
              <a:rPr lang="en-US" sz="4800" dirty="0" smtClean="0">
                <a:solidFill>
                  <a:srgbClr val="1C05C9"/>
                </a:solidFill>
              </a:rPr>
              <a:t>(2) A graduate student union will not help</a:t>
            </a:r>
            <a:endParaRPr lang="en-US" sz="4800" dirty="0">
              <a:solidFill>
                <a:srgbClr val="1C05C9"/>
              </a:solidFill>
            </a:endParaRPr>
          </a:p>
        </p:txBody>
      </p:sp>
      <p:sp>
        <p:nvSpPr>
          <p:cNvPr id="4" name="TextBox 3"/>
          <p:cNvSpPr txBox="1"/>
          <p:nvPr/>
        </p:nvSpPr>
        <p:spPr>
          <a:xfrm>
            <a:off x="1124607" y="1752600"/>
            <a:ext cx="7391400" cy="4154984"/>
          </a:xfrm>
          <a:prstGeom prst="rect">
            <a:avLst/>
          </a:prstGeom>
          <a:noFill/>
        </p:spPr>
        <p:txBody>
          <a:bodyPr wrap="square" rtlCol="0">
            <a:spAutoFit/>
          </a:bodyPr>
          <a:lstStyle/>
          <a:p>
            <a:pPr marL="342900" indent="-342900">
              <a:buAutoNum type="alphaUcParenBoth"/>
            </a:pPr>
            <a:r>
              <a:rPr lang="en-US" sz="4400" dirty="0" smtClean="0"/>
              <a:t>High turnover of students limits union efficacy</a:t>
            </a:r>
          </a:p>
          <a:p>
            <a:pPr marL="342900" indent="-342900">
              <a:buAutoNum type="alphaUcParenBoth"/>
            </a:pPr>
            <a:r>
              <a:rPr lang="en-US" sz="4400" dirty="0" smtClean="0"/>
              <a:t>Unions NOT effective at increasing total compensation</a:t>
            </a:r>
          </a:p>
          <a:p>
            <a:pPr marL="342900" indent="-342900">
              <a:buAutoNum type="alphaUcParenBoth"/>
            </a:pPr>
            <a:r>
              <a:rPr lang="en-US" sz="4400" dirty="0" smtClean="0"/>
              <a:t>Unions NOT effective at addressing harassment</a:t>
            </a:r>
            <a:endParaRPr lang="en-US" sz="4400" dirty="0"/>
          </a:p>
        </p:txBody>
      </p:sp>
    </p:spTree>
    <p:extLst>
      <p:ext uri="{BB962C8B-B14F-4D97-AF65-F5344CB8AC3E}">
        <p14:creationId xmlns:p14="http://schemas.microsoft.com/office/powerpoint/2010/main" val="2062743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95600"/>
            <a:ext cx="7772400" cy="1143000"/>
          </a:xfrm>
        </p:spPr>
        <p:txBody>
          <a:bodyPr>
            <a:noAutofit/>
          </a:bodyPr>
          <a:lstStyle/>
          <a:p>
            <a:r>
              <a:rPr lang="en-US" sz="4800" dirty="0" smtClean="0">
                <a:solidFill>
                  <a:srgbClr val="1C05C9"/>
                </a:solidFill>
              </a:rPr>
              <a:t>(3) A graduate student union will likely hurt</a:t>
            </a:r>
            <a:endParaRPr lang="en-US" sz="4800" dirty="0">
              <a:solidFill>
                <a:srgbClr val="1C05C9"/>
              </a:solidFill>
            </a:endParaRPr>
          </a:p>
        </p:txBody>
      </p:sp>
    </p:spTree>
    <p:extLst>
      <p:ext uri="{BB962C8B-B14F-4D97-AF65-F5344CB8AC3E}">
        <p14:creationId xmlns:p14="http://schemas.microsoft.com/office/powerpoint/2010/main" val="317409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41438"/>
            <a:ext cx="7772400" cy="1143000"/>
          </a:xfrm>
        </p:spPr>
        <p:txBody>
          <a:bodyPr>
            <a:noAutofit/>
          </a:bodyPr>
          <a:lstStyle/>
          <a:p>
            <a:r>
              <a:rPr lang="en-US" sz="4800" dirty="0" smtClean="0">
                <a:solidFill>
                  <a:srgbClr val="1C05C9"/>
                </a:solidFill>
              </a:rPr>
              <a:t>Union: ignores differences between departments &amp; between students</a:t>
            </a:r>
            <a:endParaRPr lang="en-US" sz="4800" dirty="0">
              <a:solidFill>
                <a:srgbClr val="1C05C9"/>
              </a:solidFill>
            </a:endParaRPr>
          </a:p>
        </p:txBody>
      </p:sp>
      <p:sp>
        <p:nvSpPr>
          <p:cNvPr id="3" name="Content Placeholder 2"/>
          <p:cNvSpPr>
            <a:spLocks noGrp="1"/>
          </p:cNvSpPr>
          <p:nvPr>
            <p:ph sz="quarter" idx="1"/>
          </p:nvPr>
        </p:nvSpPr>
        <p:spPr>
          <a:xfrm>
            <a:off x="868362" y="2438400"/>
            <a:ext cx="6400800" cy="4572000"/>
          </a:xfrm>
        </p:spPr>
        <p:txBody>
          <a:bodyPr/>
          <a:lstStyle/>
          <a:p>
            <a:r>
              <a:rPr lang="en-US" dirty="0" smtClean="0"/>
              <a:t>Union contract would have to apply to all PhD students as one unit, even though departments differ significantly</a:t>
            </a:r>
          </a:p>
          <a:p>
            <a:r>
              <a:rPr lang="en-US" dirty="0" smtClean="0"/>
              <a:t>A union forces unified political involvement of the whole student body on controversial issues</a:t>
            </a:r>
          </a:p>
          <a:p>
            <a:endParaRPr lang="en-US" dirty="0"/>
          </a:p>
        </p:txBody>
      </p:sp>
      <p:pic>
        <p:nvPicPr>
          <p:cNvPr id="4099" name="Picture 3" descr="Image result for duke arts and scienc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425" y="5258457"/>
            <a:ext cx="269557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duke humanitie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008102"/>
            <a:ext cx="3883025" cy="67844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duke school of environment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3731828"/>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duke literatur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5410481"/>
            <a:ext cx="3276600" cy="63855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duke physic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9243" y="6102512"/>
            <a:ext cx="20955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duke arts and sciences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5862" y="1607753"/>
            <a:ext cx="19050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duke engineering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412" y="5404664"/>
            <a:ext cx="3943350" cy="62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094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3238"/>
            <a:ext cx="7772400" cy="1143000"/>
          </a:xfrm>
        </p:spPr>
        <p:txBody>
          <a:bodyPr>
            <a:noAutofit/>
          </a:bodyPr>
          <a:lstStyle/>
          <a:p>
            <a:r>
              <a:rPr lang="en-US" sz="4800" dirty="0" smtClean="0">
                <a:solidFill>
                  <a:srgbClr val="1C05C9"/>
                </a:solidFill>
              </a:rPr>
              <a:t>Union: requires payment to have a voice</a:t>
            </a:r>
            <a:endParaRPr lang="en-US" sz="4800" dirty="0">
              <a:solidFill>
                <a:srgbClr val="1C05C9"/>
              </a:solidFill>
            </a:endParaRPr>
          </a:p>
        </p:txBody>
      </p:sp>
      <p:pic>
        <p:nvPicPr>
          <p:cNvPr id="5126" name="Picture 6" descr="Image result for government stealing 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7958" y="2667000"/>
            <a:ext cx="2289842" cy="158380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mindthismagazine.com/wp-content/uploads/2013/09/burning-pile-of-mon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5046650"/>
            <a:ext cx="3086100" cy="16589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609600" y="1676400"/>
            <a:ext cx="7772400" cy="4572000"/>
          </a:xfrm>
        </p:spPr>
        <p:txBody>
          <a:bodyPr/>
          <a:lstStyle/>
          <a:p>
            <a:r>
              <a:rPr lang="en-US" dirty="0" smtClean="0"/>
              <a:t>Presently:</a:t>
            </a:r>
          </a:p>
          <a:p>
            <a:pPr lvl="1"/>
            <a:r>
              <a:rPr lang="en-US" dirty="0" smtClean="0"/>
              <a:t>We have numerous advocacy groups and all of them represent us for a </a:t>
            </a:r>
            <a:r>
              <a:rPr lang="en-US" b="1" dirty="0" smtClean="0"/>
              <a:t>current annual cost of $0 per student</a:t>
            </a:r>
          </a:p>
          <a:p>
            <a:r>
              <a:rPr lang="en-US" dirty="0" smtClean="0"/>
              <a:t>With a union:</a:t>
            </a:r>
          </a:p>
          <a:p>
            <a:pPr lvl="1"/>
            <a:r>
              <a:rPr lang="en-US" dirty="0" smtClean="0"/>
              <a:t>Loss of current advocacy groups</a:t>
            </a:r>
          </a:p>
          <a:p>
            <a:pPr lvl="1"/>
            <a:r>
              <a:rPr lang="en-US" b="1" dirty="0" smtClean="0"/>
              <a:t>Union = EXCLUSIVE REPRESENTATION</a:t>
            </a:r>
          </a:p>
          <a:p>
            <a:pPr lvl="1"/>
            <a:r>
              <a:rPr lang="en-US" dirty="0" smtClean="0">
                <a:solidFill>
                  <a:srgbClr val="FF0000"/>
                </a:solidFill>
              </a:rPr>
              <a:t>You only have a </a:t>
            </a:r>
            <a:r>
              <a:rPr lang="en-US" b="1" dirty="0" smtClean="0">
                <a:solidFill>
                  <a:srgbClr val="FF0000"/>
                </a:solidFill>
              </a:rPr>
              <a:t>SAY if you PAY: </a:t>
            </a:r>
            <a:r>
              <a:rPr lang="en-US" sz="4000" b="1" dirty="0" smtClean="0">
                <a:solidFill>
                  <a:srgbClr val="FF0000"/>
                </a:solidFill>
              </a:rPr>
              <a:t>$600 per year</a:t>
            </a:r>
          </a:p>
          <a:p>
            <a:pPr lvl="1"/>
            <a:r>
              <a:rPr lang="en-US" sz="4000" b="1" dirty="0" smtClean="0">
                <a:solidFill>
                  <a:srgbClr val="FF0000"/>
                </a:solidFill>
              </a:rPr>
              <a:t>No union dues = no voice and </a:t>
            </a:r>
            <a:r>
              <a:rPr lang="en-US" sz="4000" b="1" u="sng" dirty="0" smtClean="0">
                <a:solidFill>
                  <a:srgbClr val="FF0000"/>
                </a:solidFill>
              </a:rPr>
              <a:t>no vote</a:t>
            </a:r>
          </a:p>
          <a:p>
            <a:pPr marL="0" indent="0">
              <a:buNone/>
            </a:pPr>
            <a:endParaRPr lang="en-US" dirty="0" smtClean="0"/>
          </a:p>
        </p:txBody>
      </p:sp>
    </p:spTree>
    <p:extLst>
      <p:ext uri="{BB962C8B-B14F-4D97-AF65-F5344CB8AC3E}">
        <p14:creationId xmlns:p14="http://schemas.microsoft.com/office/powerpoint/2010/main" val="317409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3238"/>
            <a:ext cx="8001000" cy="1143000"/>
          </a:xfrm>
        </p:spPr>
        <p:txBody>
          <a:bodyPr>
            <a:noAutofit/>
          </a:bodyPr>
          <a:lstStyle/>
          <a:p>
            <a:r>
              <a:rPr lang="en-US" sz="4800" dirty="0" smtClean="0">
                <a:solidFill>
                  <a:srgbClr val="1C05C9"/>
                </a:solidFill>
              </a:rPr>
              <a:t>Unionizing may add FICA taxes</a:t>
            </a:r>
            <a:endParaRPr lang="en-US" sz="4800" dirty="0">
              <a:solidFill>
                <a:srgbClr val="1C05C9"/>
              </a:solidFill>
            </a:endParaRPr>
          </a:p>
        </p:txBody>
      </p:sp>
      <p:pic>
        <p:nvPicPr>
          <p:cNvPr id="8194" name="Picture 2" descr="Image result for high tax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800600"/>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609600" y="1676400"/>
            <a:ext cx="7772400" cy="4572000"/>
          </a:xfrm>
        </p:spPr>
        <p:txBody>
          <a:bodyPr>
            <a:normAutofit/>
          </a:bodyPr>
          <a:lstStyle/>
          <a:p>
            <a:r>
              <a:rPr lang="en-US" b="1" dirty="0"/>
              <a:t>Reclassification of grad students as employees could result in  LOSS of our current IRS FICA exemption </a:t>
            </a:r>
            <a:r>
              <a:rPr lang="en-US" b="1" dirty="0" smtClean="0"/>
              <a:t>status</a:t>
            </a:r>
            <a:endParaRPr lang="en-US" dirty="0"/>
          </a:p>
          <a:p>
            <a:r>
              <a:rPr lang="en-US" dirty="0"/>
              <a:t>We could be required to pay Social Security (6.2%) and Medicare (1.45%) taxes</a:t>
            </a:r>
          </a:p>
          <a:p>
            <a:r>
              <a:rPr lang="en-US" dirty="0"/>
              <a:t>Math: 29k stipend, single, 0 dependents, standard </a:t>
            </a:r>
            <a:r>
              <a:rPr lang="en-US" dirty="0" smtClean="0"/>
              <a:t>deductions</a:t>
            </a:r>
          </a:p>
          <a:p>
            <a:r>
              <a:rPr lang="en-US" sz="4000" dirty="0" smtClean="0">
                <a:solidFill>
                  <a:srgbClr val="FF0000"/>
                </a:solidFill>
              </a:rPr>
              <a:t>Potential extra $2,000 per year in taxes</a:t>
            </a:r>
            <a:endParaRPr lang="en-US" sz="4000" dirty="0">
              <a:solidFill>
                <a:srgbClr val="FF0000"/>
              </a:solidFill>
            </a:endParaRPr>
          </a:p>
        </p:txBody>
      </p:sp>
    </p:spTree>
    <p:extLst>
      <p:ext uri="{BB962C8B-B14F-4D97-AF65-F5344CB8AC3E}">
        <p14:creationId xmlns:p14="http://schemas.microsoft.com/office/powerpoint/2010/main" val="2543084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772400" cy="1143000"/>
          </a:xfrm>
        </p:spPr>
        <p:txBody>
          <a:bodyPr>
            <a:noAutofit/>
          </a:bodyPr>
          <a:lstStyle/>
          <a:p>
            <a:r>
              <a:rPr lang="en-US" sz="4800" dirty="0" smtClean="0">
                <a:solidFill>
                  <a:srgbClr val="1C05C9"/>
                </a:solidFill>
              </a:rPr>
              <a:t>We are unprotected from union interference with academics</a:t>
            </a:r>
            <a:endParaRPr lang="en-US" sz="4800" dirty="0">
              <a:solidFill>
                <a:srgbClr val="1C05C9"/>
              </a:solidFill>
            </a:endParaRPr>
          </a:p>
        </p:txBody>
      </p:sp>
      <p:sp>
        <p:nvSpPr>
          <p:cNvPr id="3" name="Content Placeholder 2"/>
          <p:cNvSpPr>
            <a:spLocks noGrp="1"/>
          </p:cNvSpPr>
          <p:nvPr>
            <p:ph sz="quarter" idx="1"/>
          </p:nvPr>
        </p:nvSpPr>
        <p:spPr>
          <a:xfrm>
            <a:off x="533400" y="2514600"/>
            <a:ext cx="7772400" cy="4572000"/>
          </a:xfrm>
        </p:spPr>
        <p:txBody>
          <a:bodyPr/>
          <a:lstStyle/>
          <a:p>
            <a:r>
              <a:rPr lang="en-US" dirty="0" smtClean="0"/>
              <a:t>Public universities have protections that we lack</a:t>
            </a:r>
          </a:p>
          <a:p>
            <a:r>
              <a:rPr lang="en-US" dirty="0" smtClean="0"/>
              <a:t>A union at a private university CAN interfere with academic matters, e.g. strikes</a:t>
            </a:r>
            <a:endParaRPr lang="en-US" dirty="0"/>
          </a:p>
        </p:txBody>
      </p:sp>
      <p:pic>
        <p:nvPicPr>
          <p:cNvPr id="6146" name="Picture 2" descr="Image result for students on str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562334"/>
            <a:ext cx="4073525" cy="20367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5.googleusercontent.com/bMhHRUVpYf6jeliYpyWu6HTrShlPRCHMcowUvYeQr_FYOOu6pmxSyAUiDnUEq5FGtpvLHHznYXjkKspZiW6mcS9qCP_XUWcCO_Qyx3EsPlUi6AHLhGVdZefLzfnqrOOM9VoTOHkXZG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414" y="4281543"/>
            <a:ext cx="3429000" cy="229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628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84731"/>
            <a:ext cx="7772400" cy="1143000"/>
          </a:xfrm>
        </p:spPr>
        <p:txBody>
          <a:bodyPr>
            <a:noAutofit/>
          </a:bodyPr>
          <a:lstStyle/>
          <a:p>
            <a:r>
              <a:rPr lang="en-US" sz="4800" dirty="0" smtClean="0">
                <a:solidFill>
                  <a:srgbClr val="1C05C9"/>
                </a:solidFill>
              </a:rPr>
              <a:t>(2) A graduate student union will likely hurt</a:t>
            </a:r>
            <a:endParaRPr lang="en-US" sz="4800" dirty="0">
              <a:solidFill>
                <a:srgbClr val="1C05C9"/>
              </a:solidFill>
            </a:endParaRPr>
          </a:p>
        </p:txBody>
      </p:sp>
      <p:sp>
        <p:nvSpPr>
          <p:cNvPr id="4" name="TextBox 3"/>
          <p:cNvSpPr txBox="1"/>
          <p:nvPr/>
        </p:nvSpPr>
        <p:spPr>
          <a:xfrm>
            <a:off x="1124607" y="2403931"/>
            <a:ext cx="7391400" cy="5139869"/>
          </a:xfrm>
          <a:prstGeom prst="rect">
            <a:avLst/>
          </a:prstGeom>
          <a:noFill/>
        </p:spPr>
        <p:txBody>
          <a:bodyPr wrap="square" rtlCol="0">
            <a:spAutoFit/>
          </a:bodyPr>
          <a:lstStyle/>
          <a:p>
            <a:pPr marL="342900" indent="-342900">
              <a:buAutoNum type="alphaUcParenBoth"/>
            </a:pPr>
            <a:r>
              <a:rPr lang="en-US" sz="4000" dirty="0" smtClean="0"/>
              <a:t> Ignores differences between departments and between students</a:t>
            </a:r>
          </a:p>
          <a:p>
            <a:pPr marL="342900" indent="-342900">
              <a:buAutoNum type="alphaUcParenBoth"/>
            </a:pPr>
            <a:r>
              <a:rPr lang="en-US" sz="4000" dirty="0" smtClean="0"/>
              <a:t> Requires payment to have a voice</a:t>
            </a:r>
          </a:p>
          <a:p>
            <a:pPr marL="342900" indent="-342900">
              <a:buAutoNum type="alphaUcParenBoth"/>
            </a:pPr>
            <a:r>
              <a:rPr lang="en-US" sz="4000" dirty="0" smtClean="0"/>
              <a:t> May add FICA taxes</a:t>
            </a:r>
          </a:p>
          <a:p>
            <a:pPr marL="342900" indent="-342900">
              <a:buAutoNum type="alphaUcParenBoth"/>
            </a:pPr>
            <a:r>
              <a:rPr lang="en-US" sz="4000" dirty="0" smtClean="0"/>
              <a:t> </a:t>
            </a:r>
            <a:r>
              <a:rPr lang="en-US" sz="4000" dirty="0" smtClean="0"/>
              <a:t>Real risk of interference with </a:t>
            </a:r>
            <a:r>
              <a:rPr lang="en-US" sz="4000" dirty="0" smtClean="0"/>
              <a:t>academics, e.g. strikes</a:t>
            </a:r>
            <a:endParaRPr lang="en-US" sz="4400" dirty="0" smtClean="0"/>
          </a:p>
          <a:p>
            <a:pPr marL="342900" indent="-342900">
              <a:buAutoNum type="alphaUcParenBoth"/>
            </a:pPr>
            <a:endParaRPr lang="en-US" sz="4400" dirty="0" smtClean="0"/>
          </a:p>
          <a:p>
            <a:pPr marL="342900" indent="-342900">
              <a:buAutoNum type="alphaUcParenBoth"/>
            </a:pPr>
            <a:endParaRPr lang="en-US" sz="4400" dirty="0"/>
          </a:p>
        </p:txBody>
      </p:sp>
    </p:spTree>
    <p:extLst>
      <p:ext uri="{BB962C8B-B14F-4D97-AF65-F5344CB8AC3E}">
        <p14:creationId xmlns:p14="http://schemas.microsoft.com/office/powerpoint/2010/main" val="3020161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84238"/>
            <a:ext cx="7772400" cy="1143000"/>
          </a:xfrm>
        </p:spPr>
        <p:txBody>
          <a:bodyPr>
            <a:noAutofit/>
          </a:bodyPr>
          <a:lstStyle/>
          <a:p>
            <a:r>
              <a:rPr lang="en-US" sz="4800" dirty="0" smtClean="0">
                <a:solidFill>
                  <a:srgbClr val="1C05C9"/>
                </a:solidFill>
              </a:rPr>
              <a:t>What if we don’t like the union?</a:t>
            </a:r>
            <a:endParaRPr lang="en-US" sz="4800" dirty="0">
              <a:solidFill>
                <a:srgbClr val="1C05C9"/>
              </a:solidFill>
            </a:endParaRPr>
          </a:p>
        </p:txBody>
      </p:sp>
      <p:sp>
        <p:nvSpPr>
          <p:cNvPr id="3" name="Content Placeholder 2"/>
          <p:cNvSpPr>
            <a:spLocks noGrp="1"/>
          </p:cNvSpPr>
          <p:nvPr>
            <p:ph sz="quarter" idx="1"/>
          </p:nvPr>
        </p:nvSpPr>
        <p:spPr>
          <a:xfrm>
            <a:off x="685800" y="2057400"/>
            <a:ext cx="7772400" cy="4572000"/>
          </a:xfrm>
        </p:spPr>
        <p:txBody>
          <a:bodyPr/>
          <a:lstStyle/>
          <a:p>
            <a:r>
              <a:rPr lang="en-US" dirty="0" smtClean="0"/>
              <a:t>If a contract forms, we must wait 3 years to be eligible to file for decertification</a:t>
            </a:r>
          </a:p>
          <a:p>
            <a:r>
              <a:rPr lang="en-US" b="1" dirty="0" smtClean="0"/>
              <a:t>Only 1 in 4 decertification attempts are </a:t>
            </a:r>
            <a:r>
              <a:rPr lang="en-US" b="1" dirty="0" smtClean="0"/>
              <a:t>successful and only half are put up for a vote at all</a:t>
            </a:r>
            <a:endParaRPr lang="en-US" b="1" dirty="0"/>
          </a:p>
        </p:txBody>
      </p:sp>
      <p:pic>
        <p:nvPicPr>
          <p:cNvPr id="3074" name="Picture 2" descr="Image result for minnesota home health care workers against sei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905249"/>
            <a:ext cx="2790825" cy="28003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alend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157662"/>
            <a:ext cx="2543175" cy="1800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2600" y="5034558"/>
            <a:ext cx="4572000" cy="1661993"/>
          </a:xfrm>
          <a:prstGeom prst="rect">
            <a:avLst/>
          </a:prstGeom>
        </p:spPr>
        <p:txBody>
          <a:bodyPr>
            <a:spAutoFit/>
          </a:bodyPr>
          <a:lstStyle/>
          <a:p>
            <a:r>
              <a:rPr lang="en-US" sz="6600" dirty="0">
                <a:solidFill>
                  <a:srgbClr val="1C05C9"/>
                </a:solidFill>
              </a:rPr>
              <a:t>x3</a:t>
            </a:r>
            <a:endParaRPr lang="en-US" sz="6600" b="0" dirty="0" smtClean="0">
              <a:solidFill>
                <a:srgbClr val="1C05C9"/>
              </a:solidFill>
              <a:effectLst/>
            </a:endParaRPr>
          </a:p>
          <a:p>
            <a:r>
              <a:rPr lang="en-US" dirty="0" smtClean="0"/>
              <a:t/>
            </a:r>
            <a:br>
              <a:rPr lang="en-US" dirty="0" smtClean="0"/>
            </a:br>
            <a:endParaRPr lang="en-US" dirty="0"/>
          </a:p>
        </p:txBody>
      </p:sp>
    </p:spTree>
    <p:extLst>
      <p:ext uri="{BB962C8B-B14F-4D97-AF65-F5344CB8AC3E}">
        <p14:creationId xmlns:p14="http://schemas.microsoft.com/office/powerpoint/2010/main" val="317409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fontScale="90000"/>
          </a:bodyPr>
          <a:lstStyle/>
          <a:p>
            <a:r>
              <a:rPr lang="en-US" sz="4800" dirty="0" smtClean="0">
                <a:solidFill>
                  <a:srgbClr val="1C05C9"/>
                </a:solidFill>
              </a:rPr>
              <a:t>What’s the Independent Thinker’s Collective?</a:t>
            </a:r>
            <a:endParaRPr lang="en-US" sz="4800" dirty="0">
              <a:solidFill>
                <a:srgbClr val="1C05C9"/>
              </a:solidFill>
            </a:endParaRPr>
          </a:p>
        </p:txBody>
      </p:sp>
      <p:sp>
        <p:nvSpPr>
          <p:cNvPr id="3" name="Content Placeholder 2"/>
          <p:cNvSpPr>
            <a:spLocks noGrp="1"/>
          </p:cNvSpPr>
          <p:nvPr>
            <p:ph sz="quarter" idx="1"/>
          </p:nvPr>
        </p:nvSpPr>
        <p:spPr>
          <a:xfrm>
            <a:off x="914400" y="1676400"/>
            <a:ext cx="7772400" cy="4572000"/>
          </a:xfrm>
        </p:spPr>
        <p:txBody>
          <a:bodyPr>
            <a:normAutofit/>
          </a:bodyPr>
          <a:lstStyle/>
          <a:p>
            <a:r>
              <a:rPr lang="en-US" sz="3600" dirty="0" smtClean="0"/>
              <a:t>Duke graduate students</a:t>
            </a:r>
          </a:p>
          <a:p>
            <a:r>
              <a:rPr lang="en-US" sz="3600" dirty="0" smtClean="0"/>
              <a:t>Identify problems and solve them</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038600"/>
            <a:ext cx="1967883" cy="2171700"/>
          </a:xfrm>
          <a:prstGeom prst="rect">
            <a:avLst/>
          </a:prstGeom>
        </p:spPr>
      </p:pic>
      <p:sp>
        <p:nvSpPr>
          <p:cNvPr id="5" name="TextBox 4"/>
          <p:cNvSpPr txBox="1"/>
          <p:nvPr/>
        </p:nvSpPr>
        <p:spPr>
          <a:xfrm>
            <a:off x="2819400" y="4800600"/>
            <a:ext cx="5845767" cy="646331"/>
          </a:xfrm>
          <a:prstGeom prst="rect">
            <a:avLst/>
          </a:prstGeom>
          <a:noFill/>
        </p:spPr>
        <p:txBody>
          <a:bodyPr wrap="none" rtlCol="0">
            <a:spAutoFit/>
          </a:bodyPr>
          <a:lstStyle/>
          <a:p>
            <a:r>
              <a:rPr lang="en-US" sz="3600" dirty="0">
                <a:solidFill>
                  <a:srgbClr val="1C05C9"/>
                </a:solidFill>
              </a:rPr>
              <a:t>i</a:t>
            </a:r>
            <a:r>
              <a:rPr lang="en-US" sz="3600" dirty="0" smtClean="0">
                <a:solidFill>
                  <a:srgbClr val="1C05C9"/>
                </a:solidFill>
              </a:rPr>
              <a:t>ndependent-thinkers.weebly.com</a:t>
            </a:r>
            <a:endParaRPr lang="en-US" sz="3600" dirty="0">
              <a:solidFill>
                <a:srgbClr val="1C05C9"/>
              </a:solidFill>
            </a:endParaRPr>
          </a:p>
        </p:txBody>
      </p:sp>
    </p:spTree>
    <p:extLst>
      <p:ext uri="{BB962C8B-B14F-4D97-AF65-F5344CB8AC3E}">
        <p14:creationId xmlns:p14="http://schemas.microsoft.com/office/powerpoint/2010/main" val="881985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0"/>
            <a:ext cx="7772400" cy="1143000"/>
          </a:xfrm>
        </p:spPr>
        <p:txBody>
          <a:bodyPr>
            <a:noAutofit/>
          </a:bodyPr>
          <a:lstStyle/>
          <a:p>
            <a:r>
              <a:rPr lang="en-US" sz="4800" dirty="0" smtClean="0">
                <a:solidFill>
                  <a:srgbClr val="1C05C9"/>
                </a:solidFill>
              </a:rPr>
              <a:t>So, what if you </a:t>
            </a:r>
            <a:r>
              <a:rPr lang="en-US" sz="4800" i="1" dirty="0" smtClean="0">
                <a:solidFill>
                  <a:srgbClr val="1C05C9"/>
                </a:solidFill>
              </a:rPr>
              <a:t>still</a:t>
            </a:r>
            <a:r>
              <a:rPr lang="en-US" sz="4800" dirty="0" smtClean="0">
                <a:solidFill>
                  <a:srgbClr val="1C05C9"/>
                </a:solidFill>
              </a:rPr>
              <a:t> </a:t>
            </a:r>
            <a:r>
              <a:rPr lang="en-US" sz="4800" dirty="0" smtClean="0">
                <a:solidFill>
                  <a:srgbClr val="1C05C9"/>
                </a:solidFill>
              </a:rPr>
              <a:t>like the idea of a graduate student union?</a:t>
            </a:r>
            <a:endParaRPr lang="en-US" sz="4800" dirty="0">
              <a:solidFill>
                <a:srgbClr val="1C05C9"/>
              </a:solidFill>
            </a:endParaRPr>
          </a:p>
        </p:txBody>
      </p:sp>
    </p:spTree>
    <p:extLst>
      <p:ext uri="{BB962C8B-B14F-4D97-AF65-F5344CB8AC3E}">
        <p14:creationId xmlns:p14="http://schemas.microsoft.com/office/powerpoint/2010/main" val="896485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0"/>
            <a:ext cx="7772400" cy="1143000"/>
          </a:xfrm>
        </p:spPr>
        <p:txBody>
          <a:bodyPr>
            <a:noAutofit/>
          </a:bodyPr>
          <a:lstStyle/>
          <a:p>
            <a:r>
              <a:rPr lang="en-US" sz="4800" dirty="0" smtClean="0">
                <a:solidFill>
                  <a:srgbClr val="1C05C9"/>
                </a:solidFill>
              </a:rPr>
              <a:t>So, what if you </a:t>
            </a:r>
            <a:r>
              <a:rPr lang="en-US" sz="4800" i="1" dirty="0" smtClean="0">
                <a:solidFill>
                  <a:srgbClr val="1C05C9"/>
                </a:solidFill>
              </a:rPr>
              <a:t>still</a:t>
            </a:r>
            <a:r>
              <a:rPr lang="en-US" sz="4800" dirty="0" smtClean="0">
                <a:solidFill>
                  <a:srgbClr val="1C05C9"/>
                </a:solidFill>
              </a:rPr>
              <a:t> like the idea of a graduate student union?</a:t>
            </a:r>
            <a:endParaRPr lang="en-US" sz="4800" dirty="0">
              <a:solidFill>
                <a:srgbClr val="1C05C9"/>
              </a:solidFill>
            </a:endParaRPr>
          </a:p>
        </p:txBody>
      </p:sp>
      <p:sp>
        <p:nvSpPr>
          <p:cNvPr id="3" name="Title 1"/>
          <p:cNvSpPr txBox="1">
            <a:spLocks/>
          </p:cNvSpPr>
          <p:nvPr/>
        </p:nvSpPr>
        <p:spPr>
          <a:xfrm>
            <a:off x="838200" y="4343400"/>
            <a:ext cx="7772400" cy="114300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4800" dirty="0" smtClean="0">
                <a:solidFill>
                  <a:srgbClr val="FF0000"/>
                </a:solidFill>
              </a:rPr>
              <a:t>(4) </a:t>
            </a:r>
            <a:r>
              <a:rPr lang="en-US" sz="4800" b="1" u="sng" dirty="0" smtClean="0">
                <a:solidFill>
                  <a:srgbClr val="FF0000"/>
                </a:solidFill>
              </a:rPr>
              <a:t>SEIU is the wrong choice for us.</a:t>
            </a:r>
            <a:endParaRPr lang="en-US" sz="4800" b="1" u="sng" dirty="0">
              <a:solidFill>
                <a:srgbClr val="FF0000"/>
              </a:solidFill>
            </a:endParaRPr>
          </a:p>
        </p:txBody>
      </p:sp>
    </p:spTree>
    <p:extLst>
      <p:ext uri="{BB962C8B-B14F-4D97-AF65-F5344CB8AC3E}">
        <p14:creationId xmlns:p14="http://schemas.microsoft.com/office/powerpoint/2010/main" val="1351687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772400" cy="1143000"/>
          </a:xfrm>
        </p:spPr>
        <p:txBody>
          <a:bodyPr>
            <a:noAutofit/>
          </a:bodyPr>
          <a:lstStyle/>
          <a:p>
            <a:r>
              <a:rPr lang="en-US" sz="4800" dirty="0" smtClean="0">
                <a:solidFill>
                  <a:srgbClr val="1C05C9"/>
                </a:solidFill>
              </a:rPr>
              <a:t>SEIU has never represented graduate students before</a:t>
            </a:r>
            <a:endParaRPr lang="en-US" sz="4800" dirty="0">
              <a:solidFill>
                <a:srgbClr val="1C05C9"/>
              </a:solidFill>
            </a:endParaRPr>
          </a:p>
        </p:txBody>
      </p:sp>
      <p:sp>
        <p:nvSpPr>
          <p:cNvPr id="3" name="Content Placeholder 2"/>
          <p:cNvSpPr>
            <a:spLocks noGrp="1"/>
          </p:cNvSpPr>
          <p:nvPr>
            <p:ph sz="quarter" idx="1"/>
          </p:nvPr>
        </p:nvSpPr>
        <p:spPr>
          <a:xfrm>
            <a:off x="914400" y="1676400"/>
            <a:ext cx="7543800" cy="4572000"/>
          </a:xfrm>
        </p:spPr>
        <p:txBody>
          <a:bodyPr/>
          <a:lstStyle/>
          <a:p>
            <a:r>
              <a:rPr lang="en-US" dirty="0" smtClean="0"/>
              <a:t>SEIU has </a:t>
            </a:r>
            <a:r>
              <a:rPr lang="en-US" b="1" dirty="0" smtClean="0"/>
              <a:t>no previous experience</a:t>
            </a:r>
            <a:r>
              <a:rPr lang="en-US" dirty="0" smtClean="0"/>
              <a:t> representing graduate students</a:t>
            </a:r>
          </a:p>
          <a:p>
            <a:r>
              <a:rPr lang="en-US" b="1" dirty="0" smtClean="0"/>
              <a:t>Their primary industry is health care</a:t>
            </a:r>
          </a:p>
          <a:p>
            <a:r>
              <a:rPr lang="en-US" dirty="0" smtClean="0"/>
              <a:t>Their “higher education workers” are NOT students</a:t>
            </a:r>
            <a:endParaRPr lang="en-US" dirty="0"/>
          </a:p>
        </p:txBody>
      </p:sp>
      <p:sp>
        <p:nvSpPr>
          <p:cNvPr id="6" name="Rectangle 5"/>
          <p:cNvSpPr/>
          <p:nvPr/>
        </p:nvSpPr>
        <p:spPr>
          <a:xfrm>
            <a:off x="4454019" y="3244334"/>
            <a:ext cx="235962" cy="369332"/>
          </a:xfrm>
          <a:prstGeom prst="rect">
            <a:avLst/>
          </a:prstGeom>
        </p:spPr>
        <p:txBody>
          <a:bodyPr wrap="none">
            <a:spAutoFit/>
          </a:bodyPr>
          <a:lstStyle/>
          <a:p>
            <a:r>
              <a:rPr lang="en-US" b="0" dirty="0" smtClean="0">
                <a:effectLst/>
              </a:rPr>
              <a:t> </a:t>
            </a:r>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019" y="3571738"/>
            <a:ext cx="3733800" cy="2848466"/>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3585806"/>
            <a:ext cx="1733792" cy="771633"/>
          </a:xfrm>
          <a:prstGeom prst="rect">
            <a:avLst/>
          </a:prstGeom>
        </p:spPr>
      </p:pic>
      <p:pic>
        <p:nvPicPr>
          <p:cNvPr id="1026" name="Picture 2" descr="http://az616578.vo.msecnd.net/files/2016/09/11/636092219744106976-1350992460_hospital%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4375832"/>
            <a:ext cx="3037140" cy="175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265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65238"/>
            <a:ext cx="7772400" cy="1143000"/>
          </a:xfrm>
        </p:spPr>
        <p:txBody>
          <a:bodyPr>
            <a:noAutofit/>
          </a:bodyPr>
          <a:lstStyle/>
          <a:p>
            <a:r>
              <a:rPr lang="en-US" sz="4800" dirty="0" smtClean="0">
                <a:solidFill>
                  <a:srgbClr val="1C05C9"/>
                </a:solidFill>
              </a:rPr>
              <a:t>SEIU has a long history of harassment, aggression, and corruption</a:t>
            </a:r>
            <a:endParaRPr lang="en-US" sz="4800" dirty="0">
              <a:solidFill>
                <a:srgbClr val="1C05C9"/>
              </a:solidFill>
            </a:endParaRPr>
          </a:p>
        </p:txBody>
      </p:sp>
      <p:sp>
        <p:nvSpPr>
          <p:cNvPr id="3" name="Content Placeholder 2"/>
          <p:cNvSpPr>
            <a:spLocks noGrp="1"/>
          </p:cNvSpPr>
          <p:nvPr>
            <p:ph sz="quarter" idx="1"/>
          </p:nvPr>
        </p:nvSpPr>
        <p:spPr>
          <a:xfrm>
            <a:off x="914400" y="2438400"/>
            <a:ext cx="7772400" cy="4572000"/>
          </a:xfrm>
        </p:spPr>
        <p:txBody>
          <a:bodyPr>
            <a:normAutofit/>
          </a:bodyPr>
          <a:lstStyle/>
          <a:p>
            <a:pPr marL="274320" lvl="1" indent="-274320">
              <a:spcBef>
                <a:spcPts val="580"/>
              </a:spcBef>
              <a:buClr>
                <a:schemeClr val="accent1"/>
              </a:buClr>
            </a:pPr>
            <a:r>
              <a:rPr lang="en-US" dirty="0"/>
              <a:t>434 cases filed against SEIU for </a:t>
            </a:r>
            <a:r>
              <a:rPr lang="en-US" b="1" dirty="0"/>
              <a:t>coercive or </a:t>
            </a:r>
            <a:r>
              <a:rPr lang="en-US" b="1" dirty="0">
                <a:solidFill>
                  <a:srgbClr val="FF0000"/>
                </a:solidFill>
              </a:rPr>
              <a:t>threatening</a:t>
            </a:r>
            <a:r>
              <a:rPr lang="en-US" b="1" dirty="0"/>
              <a:t> statements</a:t>
            </a:r>
            <a:r>
              <a:rPr lang="en-US" dirty="0"/>
              <a:t>; 146 for </a:t>
            </a:r>
            <a:r>
              <a:rPr lang="en-US" b="1" dirty="0">
                <a:solidFill>
                  <a:srgbClr val="FF0000"/>
                </a:solidFill>
              </a:rPr>
              <a:t>harassment</a:t>
            </a:r>
            <a:r>
              <a:rPr lang="en-US" dirty="0"/>
              <a:t>; 57 </a:t>
            </a:r>
            <a:r>
              <a:rPr lang="en-US" b="1" dirty="0" smtClean="0">
                <a:solidFill>
                  <a:srgbClr val="FF0000"/>
                </a:solidFill>
              </a:rPr>
              <a:t>violence/assaults</a:t>
            </a:r>
          </a:p>
          <a:p>
            <a:r>
              <a:rPr lang="en-US" dirty="0" smtClean="0"/>
              <a:t>80+ pg. </a:t>
            </a:r>
            <a:r>
              <a:rPr lang="en-US" b="1" dirty="0" smtClean="0">
                <a:solidFill>
                  <a:srgbClr val="FF0000"/>
                </a:solidFill>
              </a:rPr>
              <a:t>intimidation</a:t>
            </a:r>
            <a:r>
              <a:rPr lang="en-US" dirty="0" smtClean="0">
                <a:solidFill>
                  <a:srgbClr val="FF0000"/>
                </a:solidFill>
              </a:rPr>
              <a:t> </a:t>
            </a:r>
            <a:r>
              <a:rPr lang="en-US" dirty="0" smtClean="0"/>
              <a:t>manual unveiled from court proceedings encouraging illegal activity such as extortion and blackmail</a:t>
            </a:r>
          </a:p>
          <a:p>
            <a:r>
              <a:rPr lang="en-US" b="1" dirty="0" smtClean="0">
                <a:solidFill>
                  <a:srgbClr val="FF0000"/>
                </a:solidFill>
              </a:rPr>
              <a:t>Crime</a:t>
            </a:r>
            <a:r>
              <a:rPr lang="en-US" b="1" dirty="0" smtClean="0"/>
              <a:t>:</a:t>
            </a:r>
          </a:p>
          <a:p>
            <a:pPr lvl="1"/>
            <a:r>
              <a:rPr lang="en-US" dirty="0" smtClean="0"/>
              <a:t>11 criminal charges</a:t>
            </a:r>
          </a:p>
          <a:p>
            <a:pPr lvl="1"/>
            <a:r>
              <a:rPr lang="en-US" dirty="0" smtClean="0"/>
              <a:t>13 embezzlement charges</a:t>
            </a:r>
          </a:p>
          <a:p>
            <a:pPr lvl="1"/>
            <a:r>
              <a:rPr lang="en-US" dirty="0" smtClean="0"/>
              <a:t>9 Guilty pleas</a:t>
            </a:r>
          </a:p>
        </p:txBody>
      </p:sp>
      <p:pic>
        <p:nvPicPr>
          <p:cNvPr id="10242" name="Picture 2" descr="https://dannydpurb.files.wordpress.com/2014/04/fist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43400"/>
            <a:ext cx="3581400" cy="201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774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65238"/>
            <a:ext cx="7772400" cy="1143000"/>
          </a:xfrm>
        </p:spPr>
        <p:txBody>
          <a:bodyPr>
            <a:noAutofit/>
          </a:bodyPr>
          <a:lstStyle/>
          <a:p>
            <a:r>
              <a:rPr lang="en-US" sz="4800" dirty="0" smtClean="0">
                <a:solidFill>
                  <a:srgbClr val="1C05C9"/>
                </a:solidFill>
              </a:rPr>
              <a:t>Workers are not happy with SEIU’s representation</a:t>
            </a:r>
            <a:endParaRPr lang="en-US" sz="4800" dirty="0">
              <a:solidFill>
                <a:srgbClr val="1C05C9"/>
              </a:solidFill>
            </a:endParaRPr>
          </a:p>
        </p:txBody>
      </p:sp>
      <p:sp>
        <p:nvSpPr>
          <p:cNvPr id="3" name="Content Placeholder 2"/>
          <p:cNvSpPr>
            <a:spLocks noGrp="1"/>
          </p:cNvSpPr>
          <p:nvPr>
            <p:ph sz="quarter" idx="1"/>
          </p:nvPr>
        </p:nvSpPr>
        <p:spPr>
          <a:xfrm>
            <a:off x="914400" y="2438400"/>
            <a:ext cx="7772400" cy="4572000"/>
          </a:xfrm>
        </p:spPr>
        <p:txBody>
          <a:bodyPr>
            <a:normAutofit fontScale="77500" lnSpcReduction="20000"/>
          </a:bodyPr>
          <a:lstStyle/>
          <a:p>
            <a:pPr marL="0" indent="0">
              <a:buNone/>
            </a:pPr>
            <a:r>
              <a:rPr lang="en-US" sz="9600" b="1" dirty="0" smtClean="0">
                <a:solidFill>
                  <a:srgbClr val="FF0000"/>
                </a:solidFill>
              </a:rPr>
              <a:t>6,039 cases </a:t>
            </a:r>
          </a:p>
          <a:p>
            <a:pPr marL="0" indent="0">
              <a:buNone/>
            </a:pPr>
            <a:r>
              <a:rPr lang="en-US" sz="6000" dirty="0" smtClean="0">
                <a:solidFill>
                  <a:srgbClr val="FF0000"/>
                </a:solidFill>
              </a:rPr>
              <a:t>filed under Duty of Fair Representation</a:t>
            </a:r>
          </a:p>
          <a:p>
            <a:pPr marL="0" indent="0">
              <a:buNone/>
            </a:pPr>
            <a:r>
              <a:rPr lang="en-US" sz="9600" b="1" dirty="0" smtClean="0">
                <a:solidFill>
                  <a:srgbClr val="FF0000"/>
                </a:solidFill>
              </a:rPr>
              <a:t>870 decertification </a:t>
            </a:r>
            <a:r>
              <a:rPr lang="en-US" sz="6000" dirty="0" smtClean="0">
                <a:solidFill>
                  <a:srgbClr val="FF0000"/>
                </a:solidFill>
              </a:rPr>
              <a:t>commissions filed against them</a:t>
            </a:r>
          </a:p>
          <a:p>
            <a:pPr marL="0" indent="0">
              <a:buNone/>
            </a:pPr>
            <a:endParaRPr lang="en-US" sz="6000" dirty="0" smtClean="0">
              <a:solidFill>
                <a:srgbClr val="FF0000"/>
              </a:solidFill>
            </a:endParaRPr>
          </a:p>
        </p:txBody>
      </p:sp>
    </p:spTree>
    <p:extLst>
      <p:ext uri="{BB962C8B-B14F-4D97-AF65-F5344CB8AC3E}">
        <p14:creationId xmlns:p14="http://schemas.microsoft.com/office/powerpoint/2010/main" val="230188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772400" cy="1143000"/>
          </a:xfrm>
        </p:spPr>
        <p:txBody>
          <a:bodyPr>
            <a:noAutofit/>
          </a:bodyPr>
          <a:lstStyle/>
          <a:p>
            <a:r>
              <a:rPr lang="en-US" sz="4800" dirty="0" smtClean="0">
                <a:solidFill>
                  <a:srgbClr val="1C05C9"/>
                </a:solidFill>
              </a:rPr>
              <a:t>SEIU: suboptimal behavior here at Duke</a:t>
            </a:r>
            <a:endParaRPr lang="en-US" sz="4800" dirty="0">
              <a:solidFill>
                <a:srgbClr val="1C05C9"/>
              </a:solidFill>
            </a:endParaRPr>
          </a:p>
        </p:txBody>
      </p:sp>
      <p:pic>
        <p:nvPicPr>
          <p:cNvPr id="9218" name="Picture 2" descr="C:\Users\Rachel\Downloads\IMG_131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98" r="12087"/>
          <a:stretch/>
        </p:blipFill>
        <p:spPr bwMode="auto">
          <a:xfrm rot="5400000">
            <a:off x="4492187" y="2150351"/>
            <a:ext cx="3862552" cy="33718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Rachel\Downloads\IMG_13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07" r="9497"/>
          <a:stretch/>
        </p:blipFill>
        <p:spPr bwMode="auto">
          <a:xfrm rot="5400000">
            <a:off x="488074" y="2178928"/>
            <a:ext cx="3862551"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124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772400" cy="1143000"/>
          </a:xfrm>
        </p:spPr>
        <p:txBody>
          <a:bodyPr>
            <a:noAutofit/>
          </a:bodyPr>
          <a:lstStyle/>
          <a:p>
            <a:r>
              <a:rPr lang="en-US" sz="4800" dirty="0" smtClean="0">
                <a:solidFill>
                  <a:srgbClr val="1C05C9"/>
                </a:solidFill>
              </a:rPr>
              <a:t>SEIU </a:t>
            </a:r>
            <a:r>
              <a:rPr lang="en-US" sz="4800" dirty="0" smtClean="0">
                <a:solidFill>
                  <a:srgbClr val="1C05C9"/>
                </a:solidFill>
              </a:rPr>
              <a:t>spends a huge amount on politics and lobbying</a:t>
            </a:r>
            <a:endParaRPr lang="en-US" sz="4800" dirty="0">
              <a:solidFill>
                <a:srgbClr val="1C05C9"/>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16" y="1694729"/>
            <a:ext cx="6935168" cy="5163271"/>
          </a:xfrm>
          <a:prstGeom prst="rect">
            <a:avLst/>
          </a:prstGeom>
        </p:spPr>
      </p:pic>
      <p:sp>
        <p:nvSpPr>
          <p:cNvPr id="3" name="TextBox 2"/>
          <p:cNvSpPr txBox="1"/>
          <p:nvPr/>
        </p:nvSpPr>
        <p:spPr>
          <a:xfrm>
            <a:off x="3657600" y="1694729"/>
            <a:ext cx="5257800" cy="1077218"/>
          </a:xfrm>
          <a:prstGeom prst="rect">
            <a:avLst/>
          </a:prstGeom>
          <a:noFill/>
        </p:spPr>
        <p:txBody>
          <a:bodyPr wrap="square" rtlCol="0">
            <a:spAutoFit/>
          </a:bodyPr>
          <a:lstStyle/>
          <a:p>
            <a:r>
              <a:rPr lang="en-US" sz="3200" b="1" dirty="0" smtClean="0">
                <a:solidFill>
                  <a:srgbClr val="FF0000"/>
                </a:solidFill>
              </a:rPr>
              <a:t>10x as much as Exxon Mobil</a:t>
            </a:r>
          </a:p>
          <a:p>
            <a:r>
              <a:rPr lang="en-US" sz="3200" b="1" dirty="0" smtClean="0">
                <a:solidFill>
                  <a:srgbClr val="FF0000"/>
                </a:solidFill>
              </a:rPr>
              <a:t>3x as much as AT&amp;T</a:t>
            </a:r>
            <a:endParaRPr lang="en-US" sz="3200" b="1" dirty="0">
              <a:solidFill>
                <a:srgbClr val="FF0000"/>
              </a:solidFill>
            </a:endParaRPr>
          </a:p>
        </p:txBody>
      </p:sp>
    </p:spTree>
    <p:extLst>
      <p:ext uri="{BB962C8B-B14F-4D97-AF65-F5344CB8AC3E}">
        <p14:creationId xmlns:p14="http://schemas.microsoft.com/office/powerpoint/2010/main" val="647265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1143000"/>
          </a:xfrm>
        </p:spPr>
        <p:txBody>
          <a:bodyPr>
            <a:noAutofit/>
          </a:bodyPr>
          <a:lstStyle/>
          <a:p>
            <a:r>
              <a:rPr lang="en-US" sz="4800" dirty="0" smtClean="0">
                <a:solidFill>
                  <a:srgbClr val="1C05C9"/>
                </a:solidFill>
              </a:rPr>
              <a:t>SEIU can </a:t>
            </a:r>
            <a:r>
              <a:rPr lang="en-US" sz="4800" dirty="0" smtClean="0">
                <a:solidFill>
                  <a:srgbClr val="1C05C9"/>
                </a:solidFill>
              </a:rPr>
              <a:t>also tax </a:t>
            </a:r>
            <a:r>
              <a:rPr lang="en-US" sz="4800" dirty="0" smtClean="0">
                <a:solidFill>
                  <a:srgbClr val="1C05C9"/>
                </a:solidFill>
              </a:rPr>
              <a:t>us to pay for these </a:t>
            </a:r>
            <a:r>
              <a:rPr lang="en-US" sz="4800" dirty="0" smtClean="0">
                <a:solidFill>
                  <a:srgbClr val="1C05C9"/>
                </a:solidFill>
              </a:rPr>
              <a:t>political </a:t>
            </a:r>
            <a:r>
              <a:rPr lang="en-US" sz="4800" dirty="0" smtClean="0">
                <a:solidFill>
                  <a:srgbClr val="1C05C9"/>
                </a:solidFill>
              </a:rPr>
              <a:t>operations</a:t>
            </a:r>
            <a:endParaRPr lang="en-US" sz="4800" dirty="0">
              <a:solidFill>
                <a:srgbClr val="1C05C9"/>
              </a:solidFill>
            </a:endParaRPr>
          </a:p>
        </p:txBody>
      </p:sp>
      <p:sp>
        <p:nvSpPr>
          <p:cNvPr id="3" name="Content Placeholder 2"/>
          <p:cNvSpPr>
            <a:spLocks noGrp="1"/>
          </p:cNvSpPr>
          <p:nvPr>
            <p:ph sz="quarter" idx="1"/>
          </p:nvPr>
        </p:nvSpPr>
        <p:spPr>
          <a:xfrm>
            <a:off x="838200" y="1143000"/>
            <a:ext cx="7772400" cy="4572000"/>
          </a:xfrm>
        </p:spPr>
        <p:txBody>
          <a:bodyPr>
            <a:normAutofit/>
          </a:bodyPr>
          <a:lstStyle/>
          <a:p>
            <a:pPr marL="0" indent="0">
              <a:buNone/>
            </a:pPr>
            <a:endParaRPr lang="en-US" dirty="0" smtClean="0"/>
          </a:p>
          <a:p>
            <a:pPr marL="0" indent="0">
              <a:buNone/>
            </a:pPr>
            <a:endParaRPr lang="en-US" sz="4000" dirty="0"/>
          </a:p>
          <a:p>
            <a:pPr marL="0" indent="0" algn="ctr">
              <a:buNone/>
            </a:pPr>
            <a:r>
              <a:rPr lang="en-US" sz="3600" dirty="0" smtClean="0"/>
              <a:t>The SEIU constitution gives them this right. </a:t>
            </a:r>
          </a:p>
          <a:p>
            <a:pPr marL="0" indent="0" algn="ctr">
              <a:buNone/>
            </a:pPr>
            <a:r>
              <a:rPr lang="en-US" sz="3600" dirty="0" smtClean="0"/>
              <a:t>See Article XV, Section 18</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038600"/>
            <a:ext cx="3657600" cy="2662178"/>
          </a:xfrm>
          <a:prstGeom prst="rect">
            <a:avLst/>
          </a:prstGeom>
        </p:spPr>
      </p:pic>
    </p:spTree>
    <p:extLst>
      <p:ext uri="{BB962C8B-B14F-4D97-AF65-F5344CB8AC3E}">
        <p14:creationId xmlns:p14="http://schemas.microsoft.com/office/powerpoint/2010/main" val="2378498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89038"/>
            <a:ext cx="7772400" cy="1143000"/>
          </a:xfrm>
        </p:spPr>
        <p:txBody>
          <a:bodyPr>
            <a:noAutofit/>
          </a:bodyPr>
          <a:lstStyle/>
          <a:p>
            <a:r>
              <a:rPr lang="en-US" sz="4800" dirty="0" smtClean="0">
                <a:solidFill>
                  <a:srgbClr val="1C05C9"/>
                </a:solidFill>
              </a:rPr>
              <a:t>SEIU underrepresents its members by forming mega-locals</a:t>
            </a:r>
            <a:endParaRPr lang="en-US" sz="4800" dirty="0">
              <a:solidFill>
                <a:srgbClr val="1C05C9"/>
              </a:solidFill>
            </a:endParaRPr>
          </a:p>
        </p:txBody>
      </p:sp>
      <p:sp>
        <p:nvSpPr>
          <p:cNvPr id="3" name="Content Placeholder 2"/>
          <p:cNvSpPr>
            <a:spLocks noGrp="1"/>
          </p:cNvSpPr>
          <p:nvPr>
            <p:ph sz="quarter" idx="1"/>
          </p:nvPr>
        </p:nvSpPr>
        <p:spPr>
          <a:xfrm>
            <a:off x="914400" y="2362200"/>
            <a:ext cx="7772400" cy="4572000"/>
          </a:xfrm>
        </p:spPr>
        <p:txBody>
          <a:bodyPr/>
          <a:lstStyle/>
          <a:p>
            <a:r>
              <a:rPr lang="en-US" dirty="0" smtClean="0"/>
              <a:t>Can merge groups without geographical proximity</a:t>
            </a:r>
          </a:p>
          <a:p>
            <a:r>
              <a:rPr lang="en-US" dirty="0" smtClean="0"/>
              <a:t>Groups can be shuffled around and merged at </a:t>
            </a:r>
            <a:r>
              <a:rPr lang="en-US" dirty="0" smtClean="0"/>
              <a:t>will</a:t>
            </a:r>
          </a:p>
          <a:p>
            <a:r>
              <a:rPr lang="en-US" dirty="0" smtClean="0"/>
              <a:t>See Article XIV, Sections 3 &amp; 4 in SEIU constitution</a:t>
            </a:r>
            <a:endParaRPr lang="en-US" dirty="0" smtClean="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966" y="4038600"/>
            <a:ext cx="7369065" cy="1536527"/>
          </a:xfrm>
          <a:prstGeom prst="rect">
            <a:avLst/>
          </a:prstGeom>
        </p:spPr>
      </p:pic>
    </p:spTree>
    <p:extLst>
      <p:ext uri="{BB962C8B-B14F-4D97-AF65-F5344CB8AC3E}">
        <p14:creationId xmlns:p14="http://schemas.microsoft.com/office/powerpoint/2010/main" val="197700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1295400"/>
            <a:ext cx="7772400" cy="114300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4800" dirty="0" smtClean="0">
                <a:solidFill>
                  <a:srgbClr val="FF0000"/>
                </a:solidFill>
              </a:rPr>
              <a:t>(4) </a:t>
            </a:r>
            <a:r>
              <a:rPr lang="en-US" sz="4800" b="1" u="sng" dirty="0" smtClean="0">
                <a:solidFill>
                  <a:srgbClr val="FF0000"/>
                </a:solidFill>
              </a:rPr>
              <a:t>SEIU is the wrong choice for us.</a:t>
            </a:r>
          </a:p>
        </p:txBody>
      </p:sp>
      <p:sp>
        <p:nvSpPr>
          <p:cNvPr id="5" name="TextBox 4"/>
          <p:cNvSpPr txBox="1"/>
          <p:nvPr/>
        </p:nvSpPr>
        <p:spPr>
          <a:xfrm>
            <a:off x="304800" y="2403931"/>
            <a:ext cx="8534399" cy="4708981"/>
          </a:xfrm>
          <a:prstGeom prst="rect">
            <a:avLst/>
          </a:prstGeom>
          <a:noFill/>
        </p:spPr>
        <p:txBody>
          <a:bodyPr wrap="square" rtlCol="0">
            <a:spAutoFit/>
          </a:bodyPr>
          <a:lstStyle/>
          <a:p>
            <a:pPr marL="342900" indent="-342900">
              <a:buAutoNum type="alphaUcParenBoth"/>
            </a:pPr>
            <a:r>
              <a:rPr lang="en-US" sz="3200" dirty="0" smtClean="0"/>
              <a:t>  No experience representing graduate students</a:t>
            </a:r>
          </a:p>
          <a:p>
            <a:pPr marL="342900" indent="-342900">
              <a:buAutoNum type="alphaUcParenBoth"/>
            </a:pPr>
            <a:r>
              <a:rPr lang="en-US" sz="3200" dirty="0" smtClean="0"/>
              <a:t>  Long history of harassment, aggression, and corruption</a:t>
            </a:r>
          </a:p>
          <a:p>
            <a:pPr marL="342900" indent="-342900">
              <a:buAutoNum type="alphaUcParenBoth"/>
            </a:pPr>
            <a:r>
              <a:rPr lang="en-US" sz="3200" dirty="0"/>
              <a:t> </a:t>
            </a:r>
            <a:r>
              <a:rPr lang="en-US" sz="3200" dirty="0" smtClean="0"/>
              <a:t> Workers unsatisfied with SEIU</a:t>
            </a:r>
          </a:p>
          <a:p>
            <a:pPr marL="342900" indent="-342900">
              <a:buAutoNum type="alphaUcParenBoth"/>
            </a:pPr>
            <a:r>
              <a:rPr lang="en-US" sz="3200" dirty="0" smtClean="0"/>
              <a:t>  Bad behavior at Duke</a:t>
            </a:r>
          </a:p>
          <a:p>
            <a:pPr marL="342900" indent="-342900">
              <a:buAutoNum type="alphaUcParenBoth"/>
            </a:pPr>
            <a:r>
              <a:rPr lang="en-US" sz="3200" dirty="0" smtClean="0"/>
              <a:t>  Primarily a political organization; can tax us for political operations</a:t>
            </a:r>
          </a:p>
          <a:p>
            <a:pPr marL="342900" indent="-342900">
              <a:buAutoNum type="alphaUcParenBoth"/>
            </a:pPr>
            <a:r>
              <a:rPr lang="en-US" sz="3200" dirty="0" smtClean="0"/>
              <a:t>  Underrepresents members by forming mega-locals</a:t>
            </a:r>
          </a:p>
          <a:p>
            <a:pPr marL="342900" indent="-342900">
              <a:buAutoNum type="alphaUcParenBoth"/>
            </a:pPr>
            <a:endParaRPr lang="en-US" sz="4400" dirty="0"/>
          </a:p>
        </p:txBody>
      </p:sp>
    </p:spTree>
    <p:extLst>
      <p:ext uri="{BB962C8B-B14F-4D97-AF65-F5344CB8AC3E}">
        <p14:creationId xmlns:p14="http://schemas.microsoft.com/office/powerpoint/2010/main" val="271623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rgbClr val="1C05C9"/>
                </a:solidFill>
              </a:rPr>
              <a:t>Duke student union status</a:t>
            </a:r>
            <a:endParaRPr lang="en-US" sz="4800" dirty="0">
              <a:solidFill>
                <a:srgbClr val="1C05C9"/>
              </a:solidFill>
            </a:endParaRPr>
          </a:p>
        </p:txBody>
      </p:sp>
      <p:sp>
        <p:nvSpPr>
          <p:cNvPr id="3" name="Content Placeholder 2"/>
          <p:cNvSpPr>
            <a:spLocks noGrp="1"/>
          </p:cNvSpPr>
          <p:nvPr>
            <p:ph sz="quarter" idx="1"/>
          </p:nvPr>
        </p:nvSpPr>
        <p:spPr/>
        <p:txBody>
          <a:bodyPr/>
          <a:lstStyle/>
          <a:p>
            <a:r>
              <a:rPr lang="en-US" dirty="0" smtClean="0"/>
              <a:t>Ballots mailed February 3</a:t>
            </a:r>
            <a:r>
              <a:rPr lang="en-US" baseline="30000" dirty="0" smtClean="0"/>
              <a:t>rd</a:t>
            </a:r>
            <a:endParaRPr lang="en-US" dirty="0" smtClean="0"/>
          </a:p>
          <a:p>
            <a:r>
              <a:rPr lang="en-US" dirty="0" smtClean="0"/>
              <a:t>Must be received by the NLRB no later than 10:00 AM, February 24</a:t>
            </a:r>
            <a:r>
              <a:rPr lang="en-US" baseline="30000" dirty="0" smtClean="0"/>
              <a:t>th</a:t>
            </a:r>
            <a:r>
              <a:rPr lang="en-US" dirty="0" smtClean="0"/>
              <a:t> </a:t>
            </a:r>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36" y="3057016"/>
            <a:ext cx="8802328" cy="3648584"/>
          </a:xfrm>
          <a:prstGeom prst="rect">
            <a:avLst/>
          </a:prstGeom>
        </p:spPr>
      </p:pic>
      <p:sp>
        <p:nvSpPr>
          <p:cNvPr id="8" name="Oval 7"/>
          <p:cNvSpPr/>
          <p:nvPr/>
        </p:nvSpPr>
        <p:spPr>
          <a:xfrm>
            <a:off x="1371600" y="5410200"/>
            <a:ext cx="5334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848600" y="4038600"/>
            <a:ext cx="5334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48600" y="5410200"/>
            <a:ext cx="5334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320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1C05C9"/>
                </a:solidFill>
              </a:rPr>
              <a:t>Summary: why vote NO?</a:t>
            </a:r>
            <a:endParaRPr lang="en-US" sz="4800" dirty="0">
              <a:solidFill>
                <a:srgbClr val="1C05C9"/>
              </a:solidFill>
            </a:endParaRPr>
          </a:p>
        </p:txBody>
      </p:sp>
      <p:sp>
        <p:nvSpPr>
          <p:cNvPr id="3" name="Content Placeholder 2"/>
          <p:cNvSpPr>
            <a:spLocks noGrp="1"/>
          </p:cNvSpPr>
          <p:nvPr>
            <p:ph sz="quarter" idx="1"/>
          </p:nvPr>
        </p:nvSpPr>
        <p:spPr/>
        <p:txBody>
          <a:bodyPr>
            <a:normAutofit/>
          </a:bodyPr>
          <a:lstStyle/>
          <a:p>
            <a:r>
              <a:rPr lang="en-US" sz="3200" dirty="0" smtClean="0"/>
              <a:t>(1) Duke already offers an amazing package</a:t>
            </a:r>
          </a:p>
          <a:p>
            <a:r>
              <a:rPr lang="en-US" sz="3200" dirty="0" smtClean="0"/>
              <a:t>(2) A graduate student union will </a:t>
            </a:r>
            <a:r>
              <a:rPr lang="en-US" sz="3200" b="1" dirty="0" smtClean="0"/>
              <a:t>NOT help</a:t>
            </a:r>
          </a:p>
          <a:p>
            <a:r>
              <a:rPr lang="en-US" sz="3200" dirty="0" smtClean="0"/>
              <a:t>(3) A graduate student union will </a:t>
            </a:r>
            <a:r>
              <a:rPr lang="en-US" sz="3200" b="1" dirty="0" smtClean="0"/>
              <a:t>likely HURT</a:t>
            </a:r>
          </a:p>
          <a:p>
            <a:r>
              <a:rPr lang="en-US" sz="3200" dirty="0" smtClean="0"/>
              <a:t>(4) </a:t>
            </a:r>
            <a:r>
              <a:rPr lang="en-US" sz="3200" b="1" dirty="0" smtClean="0"/>
              <a:t>SEIU is the wrong union to represent us</a:t>
            </a:r>
            <a:endParaRPr lang="en-US" sz="3200" b="1" dirty="0"/>
          </a:p>
        </p:txBody>
      </p:sp>
      <p:pic>
        <p:nvPicPr>
          <p:cNvPr id="14338" name="Picture 2" descr="http://az616578.vo.msecnd.net/files/2016/09/15/636095759448900038-23251662_Vote-N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419600"/>
            <a:ext cx="3514053" cy="1676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417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772400" cy="1143000"/>
          </a:xfrm>
        </p:spPr>
        <p:txBody>
          <a:bodyPr>
            <a:noAutofit/>
          </a:bodyPr>
          <a:lstStyle/>
          <a:p>
            <a:pPr algn="ctr"/>
            <a:r>
              <a:rPr lang="en-US" sz="4800" dirty="0" smtClean="0">
                <a:solidFill>
                  <a:srgbClr val="1C05C9"/>
                </a:solidFill>
              </a:rPr>
              <a:t>Thank you for coming!</a:t>
            </a:r>
            <a:br>
              <a:rPr lang="en-US" sz="4800" dirty="0" smtClean="0">
                <a:solidFill>
                  <a:srgbClr val="1C05C9"/>
                </a:solidFill>
              </a:rPr>
            </a:br>
            <a:r>
              <a:rPr lang="en-US" sz="4800" dirty="0" smtClean="0">
                <a:solidFill>
                  <a:srgbClr val="1C05C9"/>
                </a:solidFill>
              </a:rPr>
              <a:t>Questions?</a:t>
            </a:r>
            <a:endParaRPr lang="en-US" sz="4800" dirty="0">
              <a:solidFill>
                <a:srgbClr val="1C05C9"/>
              </a:solidFill>
            </a:endParaRPr>
          </a:p>
        </p:txBody>
      </p:sp>
      <p:sp>
        <p:nvSpPr>
          <p:cNvPr id="5" name="TextBox 4"/>
          <p:cNvSpPr txBox="1"/>
          <p:nvPr/>
        </p:nvSpPr>
        <p:spPr>
          <a:xfrm>
            <a:off x="990600" y="5105400"/>
            <a:ext cx="7467600" cy="1569660"/>
          </a:xfrm>
          <a:prstGeom prst="rect">
            <a:avLst/>
          </a:prstGeom>
          <a:noFill/>
        </p:spPr>
        <p:txBody>
          <a:bodyPr wrap="square" rtlCol="0">
            <a:spAutoFit/>
          </a:bodyPr>
          <a:lstStyle/>
          <a:p>
            <a:pPr algn="ctr"/>
            <a:r>
              <a:rPr lang="en-US" sz="2400" dirty="0" smtClean="0"/>
              <a:t>This presentation and other materials will be available at </a:t>
            </a:r>
          </a:p>
          <a:p>
            <a:pPr algn="ctr"/>
            <a:r>
              <a:rPr lang="en-US" sz="2400" dirty="0" smtClean="0">
                <a:hlinkClick r:id="rId3"/>
              </a:rPr>
              <a:t>www.independent-thinkers.weebly.com</a:t>
            </a:r>
            <a:endParaRPr lang="en-US" sz="2400" dirty="0" smtClean="0"/>
          </a:p>
          <a:p>
            <a:pPr algn="ctr"/>
            <a:r>
              <a:rPr lang="en-US" sz="2400" dirty="0" smtClean="0"/>
              <a:t>See </a:t>
            </a:r>
            <a:r>
              <a:rPr lang="en-US" sz="2400" dirty="0" smtClean="0"/>
              <a:t>also the </a:t>
            </a:r>
            <a:r>
              <a:rPr lang="en-US" sz="2400" dirty="0" smtClean="0"/>
              <a:t>resources from our friends at Students Against Duke Unionization: </a:t>
            </a:r>
            <a:r>
              <a:rPr lang="en-US" sz="2400" dirty="0" smtClean="0">
                <a:hlinkClick r:id="rId4"/>
              </a:rPr>
              <a:t>www.notmyunion.com</a:t>
            </a:r>
            <a:r>
              <a:rPr lang="en-US" sz="2400" dirty="0" smtClean="0"/>
              <a:t> </a:t>
            </a:r>
            <a:endParaRPr lang="en-US" sz="2400" dirty="0"/>
          </a:p>
        </p:txBody>
      </p:sp>
      <p:pic>
        <p:nvPicPr>
          <p:cNvPr id="6" name="Picture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250305"/>
            <a:ext cx="1342254" cy="1481274"/>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271326"/>
            <a:ext cx="1342254" cy="1481274"/>
          </a:xfrm>
          <a:prstGeom prst="rect">
            <a:avLst/>
          </a:prstGeom>
        </p:spPr>
      </p:pic>
      <p:pic>
        <p:nvPicPr>
          <p:cNvPr id="1026" name="Picture 2" descr="http://completecolorado.com/pagetwo/wp-content/uploads/2013/10/vote-no-button.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9450" y="1880833"/>
            <a:ext cx="3009900" cy="299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07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Autofit/>
          </a:bodyPr>
          <a:lstStyle/>
          <a:p>
            <a:r>
              <a:rPr lang="en-US" sz="4800" b="1" dirty="0" smtClean="0">
                <a:solidFill>
                  <a:srgbClr val="1C05C9"/>
                </a:solidFill>
              </a:rPr>
              <a:t>Today is the last day to update your address!</a:t>
            </a:r>
            <a:endParaRPr lang="en-US" sz="4800" b="1" dirty="0">
              <a:solidFill>
                <a:srgbClr val="1C05C9"/>
              </a:solidFill>
            </a:endParaRPr>
          </a:p>
        </p:txBody>
      </p:sp>
      <p:sp>
        <p:nvSpPr>
          <p:cNvPr id="3" name="Content Placeholder 2"/>
          <p:cNvSpPr>
            <a:spLocks noGrp="1"/>
          </p:cNvSpPr>
          <p:nvPr>
            <p:ph sz="quarter" idx="1"/>
          </p:nvPr>
        </p:nvSpPr>
        <p:spPr>
          <a:xfrm>
            <a:off x="457200" y="1668846"/>
            <a:ext cx="7772400" cy="5189154"/>
          </a:xfrm>
        </p:spPr>
        <p:txBody>
          <a:bodyPr>
            <a:normAutofit lnSpcReduction="10000"/>
          </a:bodyPr>
          <a:lstStyle/>
          <a:p>
            <a:r>
              <a:rPr lang="en-US" dirty="0"/>
              <a:t>Option 1:</a:t>
            </a:r>
          </a:p>
          <a:p>
            <a:pPr lvl="1"/>
            <a:r>
              <a:rPr lang="en-US" dirty="0"/>
              <a:t>Visit the “</a:t>
            </a:r>
            <a:r>
              <a:rPr lang="en-US" dirty="0" err="1"/>
              <a:t>MyInfo</a:t>
            </a:r>
            <a:r>
              <a:rPr lang="en-US" dirty="0"/>
              <a:t>” section of </a:t>
            </a:r>
            <a:r>
              <a:rPr lang="en-US" dirty="0">
                <a:hlinkClick r:id="rId3"/>
              </a:rPr>
              <a:t>https://work.duke.edu</a:t>
            </a:r>
            <a:endParaRPr lang="en-US" dirty="0"/>
          </a:p>
          <a:p>
            <a:pPr lvl="1"/>
            <a:r>
              <a:rPr lang="en-US" dirty="0"/>
              <a:t>Requires multi-factor authentication and a SAP user ID and password</a:t>
            </a:r>
          </a:p>
          <a:p>
            <a:endParaRPr lang="en-US" dirty="0" smtClean="0"/>
          </a:p>
          <a:p>
            <a:r>
              <a:rPr lang="en-US" dirty="0" smtClean="0"/>
              <a:t>Option 2:</a:t>
            </a:r>
          </a:p>
          <a:p>
            <a:pPr lvl="1"/>
            <a:r>
              <a:rPr lang="en-US" dirty="0" smtClean="0"/>
              <a:t>Call Duke Human Resources at (919) 684-5600</a:t>
            </a:r>
          </a:p>
          <a:p>
            <a:pPr marL="320040" lvl="1" indent="0">
              <a:buNone/>
            </a:pPr>
            <a:endParaRPr lang="en-US" dirty="0"/>
          </a:p>
          <a:p>
            <a:pPr marL="320040" lvl="1" indent="0">
              <a:buNone/>
            </a:pPr>
            <a:r>
              <a:rPr lang="en-US" dirty="0" smtClean="0"/>
              <a:t>If your ballot gets sent to the wrong place: </a:t>
            </a:r>
          </a:p>
          <a:p>
            <a:pPr marL="320040" lvl="1" indent="0">
              <a:buNone/>
            </a:pPr>
            <a:r>
              <a:rPr lang="en-US" dirty="0" smtClean="0"/>
              <a:t>ask someone living there to forward it to you.</a:t>
            </a:r>
          </a:p>
          <a:p>
            <a:pPr marL="320040" lvl="1" indent="0">
              <a:buNone/>
            </a:pPr>
            <a:endParaRPr lang="en-US" dirty="0"/>
          </a:p>
          <a:p>
            <a:pPr marL="320040" lvl="1" indent="0">
              <a:buNone/>
            </a:pPr>
            <a:r>
              <a:rPr lang="en-US" sz="4300" dirty="0" smtClean="0"/>
              <a:t>EVERYONE should vote!</a:t>
            </a:r>
          </a:p>
        </p:txBody>
      </p:sp>
      <p:pic>
        <p:nvPicPr>
          <p:cNvPr id="2050" name="Picture 2" descr="http://images.clipartpanda.com/ballot-clipart-ballot-box-graph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268051"/>
            <a:ext cx="2590800" cy="236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71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1C05C9"/>
                </a:solidFill>
              </a:rPr>
              <a:t>Why vote NO?</a:t>
            </a:r>
            <a:endParaRPr lang="en-US" sz="4800" dirty="0">
              <a:solidFill>
                <a:srgbClr val="1C05C9"/>
              </a:solidFill>
            </a:endParaRPr>
          </a:p>
        </p:txBody>
      </p:sp>
      <p:sp>
        <p:nvSpPr>
          <p:cNvPr id="3" name="Content Placeholder 2"/>
          <p:cNvSpPr>
            <a:spLocks noGrp="1"/>
          </p:cNvSpPr>
          <p:nvPr>
            <p:ph sz="quarter" idx="1"/>
          </p:nvPr>
        </p:nvSpPr>
        <p:spPr/>
        <p:txBody>
          <a:bodyPr>
            <a:normAutofit fontScale="92500"/>
          </a:bodyPr>
          <a:lstStyle/>
          <a:p>
            <a:r>
              <a:rPr lang="en-US" sz="3600" dirty="0" smtClean="0"/>
              <a:t>(1) Duke already offers an amazing package</a:t>
            </a:r>
          </a:p>
          <a:p>
            <a:r>
              <a:rPr lang="en-US" sz="3600" dirty="0" smtClean="0"/>
              <a:t>(2) A graduate student union will </a:t>
            </a:r>
            <a:r>
              <a:rPr lang="en-US" sz="3600" b="1" dirty="0" smtClean="0"/>
              <a:t>NOT help</a:t>
            </a:r>
          </a:p>
          <a:p>
            <a:r>
              <a:rPr lang="en-US" sz="3600" dirty="0" smtClean="0"/>
              <a:t>(3) A graduate student union will </a:t>
            </a:r>
            <a:r>
              <a:rPr lang="en-US" sz="3600" b="1" dirty="0" smtClean="0"/>
              <a:t>likely HURT</a:t>
            </a:r>
          </a:p>
          <a:p>
            <a:r>
              <a:rPr lang="en-US" sz="3600" dirty="0" smtClean="0"/>
              <a:t>(4) Even if you like the idea of a union, the Service Employees International Union/ </a:t>
            </a:r>
            <a:r>
              <a:rPr lang="en-US" sz="3600" b="1" dirty="0" smtClean="0"/>
              <a:t>SEIU is the wrong union to represent us</a:t>
            </a:r>
            <a:endParaRPr lang="en-US" sz="3600" b="1" dirty="0"/>
          </a:p>
        </p:txBody>
      </p:sp>
      <p:pic>
        <p:nvPicPr>
          <p:cNvPr id="14338" name="Picture 2" descr="http://az616578.vo.msecnd.net/files/2016/09/15/636095759448900038-23251662_Vote-N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4800600"/>
            <a:ext cx="3514053" cy="1676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37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772400" cy="1143000"/>
          </a:xfrm>
        </p:spPr>
        <p:txBody>
          <a:bodyPr>
            <a:noAutofit/>
          </a:bodyPr>
          <a:lstStyle/>
          <a:p>
            <a:r>
              <a:rPr lang="en-US" sz="4800" dirty="0" smtClean="0">
                <a:solidFill>
                  <a:srgbClr val="1C05C9"/>
                </a:solidFill>
              </a:rPr>
              <a:t>(1) Duke already provides impressive benefits</a:t>
            </a:r>
            <a:endParaRPr lang="en-US" sz="4800" dirty="0">
              <a:solidFill>
                <a:srgbClr val="1C05C9"/>
              </a:solidFill>
            </a:endParaRPr>
          </a:p>
        </p:txBody>
      </p:sp>
      <p:pic>
        <p:nvPicPr>
          <p:cNvPr id="12290" name="Picture 2" descr="https://lh5.googleusercontent.com/LX21A2clrM1IB1vB1RkR5MM6AMLeUKy_dkdi3WPTX14pxKupUR9HdkZWWhxEOszQ5F8isSbYLwax2karE01j-O4o76YUFRPaPpyZqhpFLa5NBOYE1zupme2SBo1y2Bo3QCMJNMOZI6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7956331" cy="484540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209800" y="1600200"/>
            <a:ext cx="914400" cy="484540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77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772400" cy="1143000"/>
          </a:xfrm>
        </p:spPr>
        <p:txBody>
          <a:bodyPr>
            <a:noAutofit/>
          </a:bodyPr>
          <a:lstStyle/>
          <a:p>
            <a:r>
              <a:rPr lang="en-US" sz="4800" dirty="0" smtClean="0">
                <a:solidFill>
                  <a:srgbClr val="1C05C9"/>
                </a:solidFill>
              </a:rPr>
              <a:t>More benefits</a:t>
            </a:r>
            <a:endParaRPr lang="en-US" sz="4800" dirty="0">
              <a:solidFill>
                <a:srgbClr val="1C05C9"/>
              </a:solidFill>
            </a:endParaRPr>
          </a:p>
        </p:txBody>
      </p:sp>
      <p:sp>
        <p:nvSpPr>
          <p:cNvPr id="3" name="Content Placeholder 2"/>
          <p:cNvSpPr>
            <a:spLocks noGrp="1"/>
          </p:cNvSpPr>
          <p:nvPr>
            <p:ph sz="quarter" idx="1"/>
          </p:nvPr>
        </p:nvSpPr>
        <p:spPr>
          <a:xfrm>
            <a:off x="914400" y="1676400"/>
            <a:ext cx="7772400" cy="4572000"/>
          </a:xfrm>
        </p:spPr>
        <p:txBody>
          <a:bodyPr/>
          <a:lstStyle/>
          <a:p>
            <a:pPr fontAlgn="base"/>
            <a:r>
              <a:rPr lang="en-US" dirty="0"/>
              <a:t>Health insurance (plus medical expense assistance program)</a:t>
            </a:r>
          </a:p>
          <a:p>
            <a:pPr fontAlgn="base"/>
            <a:r>
              <a:rPr lang="en-US" dirty="0"/>
              <a:t>Childbirth and adoption accommodations (7 weeks paid time off), childcare subsidy (Duke gives $5,000 for child care; versus only $900 at UW, a unionized school that had to fight for that amount)</a:t>
            </a:r>
          </a:p>
          <a:p>
            <a:pPr fontAlgn="base"/>
            <a:r>
              <a:rPr lang="en-US" dirty="0"/>
              <a:t>Professional development</a:t>
            </a:r>
          </a:p>
          <a:p>
            <a:pPr fontAlgn="base"/>
            <a:r>
              <a:rPr lang="en-US" dirty="0"/>
              <a:t>Short term </a:t>
            </a:r>
            <a:r>
              <a:rPr lang="en-US" dirty="0" smtClean="0"/>
              <a:t>loans</a:t>
            </a:r>
          </a:p>
          <a:p>
            <a:pPr fontAlgn="base"/>
            <a:r>
              <a:rPr lang="en-US" dirty="0" err="1" smtClean="0"/>
              <a:t>OneDuke</a:t>
            </a:r>
            <a:r>
              <a:rPr lang="en-US" dirty="0" smtClean="0"/>
              <a:t> Access Fund</a:t>
            </a:r>
            <a:endParaRPr lang="en-US" dirty="0"/>
          </a:p>
          <a:p>
            <a:pPr fontAlgn="base"/>
            <a:r>
              <a:rPr lang="en-US" dirty="0" smtClean="0"/>
              <a:t>Lawyer-on-call</a:t>
            </a:r>
            <a:endParaRPr lang="en-US" dirty="0"/>
          </a:p>
          <a:p>
            <a:pPr fontAlgn="base"/>
            <a:r>
              <a:rPr lang="en-US" dirty="0"/>
              <a:t>State-of-the-art facilities around campus</a:t>
            </a:r>
          </a:p>
          <a:p>
            <a:pPr marL="0" indent="0">
              <a:buNone/>
            </a:pPr>
            <a:endParaRPr lang="en-US" dirty="0"/>
          </a:p>
        </p:txBody>
      </p:sp>
      <p:pic>
        <p:nvPicPr>
          <p:cNvPr id="13318" name="Picture 6" descr="Image result for child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5049819"/>
            <a:ext cx="2524125" cy="1674832"/>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ww.geldin.com/wp-content/uploads/2012/03/Health-Insuran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7037" y="3399357"/>
            <a:ext cx="2209800" cy="1650462"/>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www.delawarefamily.net/images/lawy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9875" y="228600"/>
            <a:ext cx="21590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142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0"/>
            <a:ext cx="7772400" cy="1143000"/>
          </a:xfrm>
        </p:spPr>
        <p:txBody>
          <a:bodyPr>
            <a:noAutofit/>
          </a:bodyPr>
          <a:lstStyle/>
          <a:p>
            <a:r>
              <a:rPr lang="en-US" sz="4800" dirty="0" smtClean="0">
                <a:solidFill>
                  <a:srgbClr val="1C05C9"/>
                </a:solidFill>
              </a:rPr>
              <a:t>(2) A graduate student union will not help</a:t>
            </a:r>
            <a:endParaRPr lang="en-US" sz="4800" dirty="0">
              <a:solidFill>
                <a:srgbClr val="1C05C9"/>
              </a:solidFill>
            </a:endParaRPr>
          </a:p>
        </p:txBody>
      </p:sp>
    </p:spTree>
    <p:extLst>
      <p:ext uri="{BB962C8B-B14F-4D97-AF65-F5344CB8AC3E}">
        <p14:creationId xmlns:p14="http://schemas.microsoft.com/office/powerpoint/2010/main" val="364114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772400" cy="1143000"/>
          </a:xfrm>
        </p:spPr>
        <p:txBody>
          <a:bodyPr>
            <a:noAutofit/>
          </a:bodyPr>
          <a:lstStyle/>
          <a:p>
            <a:r>
              <a:rPr lang="en-US" sz="4800" dirty="0" smtClean="0">
                <a:solidFill>
                  <a:srgbClr val="1C05C9"/>
                </a:solidFill>
              </a:rPr>
              <a:t>Grad students have such high turnover it limits efficacy of unionization</a:t>
            </a:r>
            <a:endParaRPr lang="en-US" sz="4800" dirty="0">
              <a:solidFill>
                <a:srgbClr val="1C05C9"/>
              </a:solidFill>
            </a:endParaRPr>
          </a:p>
        </p:txBody>
      </p:sp>
      <p:sp>
        <p:nvSpPr>
          <p:cNvPr id="3" name="Content Placeholder 2"/>
          <p:cNvSpPr>
            <a:spLocks noGrp="1"/>
          </p:cNvSpPr>
          <p:nvPr>
            <p:ph sz="quarter" idx="1"/>
          </p:nvPr>
        </p:nvSpPr>
        <p:spPr>
          <a:xfrm>
            <a:off x="914400" y="2514600"/>
            <a:ext cx="7772400" cy="4572000"/>
          </a:xfrm>
        </p:spPr>
        <p:txBody>
          <a:bodyPr/>
          <a:lstStyle/>
          <a:p>
            <a:pPr marL="0" indent="0">
              <a:buNone/>
            </a:pPr>
            <a:r>
              <a:rPr lang="en-US" sz="2800" dirty="0"/>
              <a:t>Most programs at Duke graduate 2 years faster than the national </a:t>
            </a:r>
            <a:r>
              <a:rPr lang="en-US" sz="2800" dirty="0" smtClean="0"/>
              <a:t>average</a:t>
            </a:r>
            <a:endParaRPr lang="en-US" dirty="0" smtClean="0"/>
          </a:p>
          <a:p>
            <a:pPr marL="0" indent="0">
              <a:buNone/>
            </a:pPr>
            <a:r>
              <a:rPr lang="en-US" dirty="0" smtClean="0"/>
              <a:t>High turnover rate of graduate students makes unionization largely ineffective</a:t>
            </a:r>
            <a:endParaRPr lang="en-US" dirty="0"/>
          </a:p>
        </p:txBody>
      </p:sp>
      <p:pic>
        <p:nvPicPr>
          <p:cNvPr id="15362" name="Picture 2" descr="http://www.insperity.com/wp-content/uploads/2015/12/4-reasons-for-high-employee-turnover-large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16467"/>
            <a:ext cx="4800600" cy="226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7484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942</TotalTime>
  <Words>5635</Words>
  <Application>Microsoft Office PowerPoint</Application>
  <PresentationFormat>On-screen Show (4:3)</PresentationFormat>
  <Paragraphs>549</Paragraphs>
  <Slides>31</Slides>
  <Notes>25</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Flow</vt:lpstr>
      <vt:lpstr>Equity</vt:lpstr>
      <vt:lpstr>Why  vote no?</vt:lpstr>
      <vt:lpstr>What’s the Independent Thinker’s Collective?</vt:lpstr>
      <vt:lpstr>Duke student union status</vt:lpstr>
      <vt:lpstr>Today is the last day to update your address!</vt:lpstr>
      <vt:lpstr>Why vote NO?</vt:lpstr>
      <vt:lpstr>(1) Duke already provides impressive benefits</vt:lpstr>
      <vt:lpstr>More benefits</vt:lpstr>
      <vt:lpstr>(2) A graduate student union will not help</vt:lpstr>
      <vt:lpstr>Grad students have such high turnover it limits efficacy of unionization</vt:lpstr>
      <vt:lpstr>Union: NOT effective at increasing compensation </vt:lpstr>
      <vt:lpstr>Union: NOT effective at addressing race and gender harassment</vt:lpstr>
      <vt:lpstr>(2) A graduate student union will not help</vt:lpstr>
      <vt:lpstr>(3) A graduate student union will likely hurt</vt:lpstr>
      <vt:lpstr>Union: ignores differences between departments &amp; between students</vt:lpstr>
      <vt:lpstr>Union: requires payment to have a voice</vt:lpstr>
      <vt:lpstr>Unionizing may add FICA taxes</vt:lpstr>
      <vt:lpstr>We are unprotected from union interference with academics</vt:lpstr>
      <vt:lpstr>(2) A graduate student union will likely hurt</vt:lpstr>
      <vt:lpstr>What if we don’t like the union?</vt:lpstr>
      <vt:lpstr>So, what if you still like the idea of a graduate student union?</vt:lpstr>
      <vt:lpstr>So, what if you still like the idea of a graduate student union?</vt:lpstr>
      <vt:lpstr>SEIU has never represented graduate students before</vt:lpstr>
      <vt:lpstr>SEIU has a long history of harassment, aggression, and corruption</vt:lpstr>
      <vt:lpstr>Workers are not happy with SEIU’s representation</vt:lpstr>
      <vt:lpstr>SEIU: suboptimal behavior here at Duke</vt:lpstr>
      <vt:lpstr>SEIU spends a huge amount on politics and lobbying</vt:lpstr>
      <vt:lpstr>SEIU can also tax us to pay for these political operations</vt:lpstr>
      <vt:lpstr>SEIU underrepresents its members by forming mega-locals</vt:lpstr>
      <vt:lpstr>PowerPoint Presentation</vt:lpstr>
      <vt:lpstr>Summary: why vote NO?</vt:lpstr>
      <vt:lpstr>Thank you for coming! Questions?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Ballantyne</dc:creator>
  <cp:lastModifiedBy>Rachel Ballantyne</cp:lastModifiedBy>
  <cp:revision>76</cp:revision>
  <dcterms:created xsi:type="dcterms:W3CDTF">2017-01-22T17:26:39Z</dcterms:created>
  <dcterms:modified xsi:type="dcterms:W3CDTF">2017-01-23T17:40:13Z</dcterms:modified>
</cp:coreProperties>
</file>